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339" r:id="rId2"/>
    <p:sldId id="338" r:id="rId3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955" userDrawn="1">
          <p15:clr>
            <a:srgbClr val="A4A3A4"/>
          </p15:clr>
        </p15:guide>
        <p15:guide id="2" pos="232" userDrawn="1">
          <p15:clr>
            <a:srgbClr val="A4A3A4"/>
          </p15:clr>
        </p15:guide>
        <p15:guide id="3" pos="4088" userDrawn="1">
          <p15:clr>
            <a:srgbClr val="A4A3A4"/>
          </p15:clr>
        </p15:guide>
        <p15:guide id="5" pos="2047" userDrawn="1">
          <p15:clr>
            <a:srgbClr val="A4A3A4"/>
          </p15:clr>
        </p15:guide>
        <p15:guide id="7" orient="horz" pos="897" userDrawn="1">
          <p15:clr>
            <a:srgbClr val="A4A3A4"/>
          </p15:clr>
        </p15:guide>
        <p15:guide id="8" pos="2092" userDrawn="1">
          <p15:clr>
            <a:srgbClr val="A4A3A4"/>
          </p15:clr>
        </p15:guide>
        <p15:guide id="9" pos="278" userDrawn="1">
          <p15:clr>
            <a:srgbClr val="A4A3A4"/>
          </p15:clr>
        </p15:guide>
        <p15:guide id="10" pos="1525" userDrawn="1">
          <p15:clr>
            <a:srgbClr val="A4A3A4"/>
          </p15:clr>
        </p15:guide>
        <p15:guide id="11" orient="horz" pos="5184" userDrawn="1">
          <p15:clr>
            <a:srgbClr val="A4A3A4"/>
          </p15:clr>
        </p15:guide>
        <p15:guide id="12" orient="horz" pos="1780" userDrawn="1">
          <p15:clr>
            <a:srgbClr val="A4A3A4"/>
          </p15:clr>
        </p15:guide>
        <p15:guide id="13" pos="229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466BBA"/>
    <a:srgbClr val="C9E2FF"/>
    <a:srgbClr val="8FAADC"/>
    <a:srgbClr val="DFE7F5"/>
    <a:srgbClr val="BBCBFE"/>
    <a:srgbClr val="0A655C"/>
    <a:srgbClr val="6CA4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479" autoAdjust="0"/>
    <p:restoredTop sz="95046" autoAdjust="0"/>
  </p:normalViewPr>
  <p:slideViewPr>
    <p:cSldViewPr showGuides="1">
      <p:cViewPr varScale="1">
        <p:scale>
          <a:sx n="125" d="100"/>
          <a:sy n="125" d="100"/>
        </p:scale>
        <p:origin x="96" y="144"/>
      </p:cViewPr>
      <p:guideLst>
        <p:guide orient="horz" pos="5955"/>
        <p:guide pos="232"/>
        <p:guide pos="4088"/>
        <p:guide pos="2047"/>
        <p:guide orient="horz" pos="897"/>
        <p:guide pos="2092"/>
        <p:guide pos="278"/>
        <p:guide pos="1525"/>
        <p:guide orient="horz" pos="5184"/>
        <p:guide orient="horz" pos="1780"/>
        <p:guide pos="2296"/>
      </p:guideLst>
    </p:cSldViewPr>
  </p:slideViewPr>
  <p:notesTextViewPr>
    <p:cViewPr>
      <p:scale>
        <a:sx n="200" d="100"/>
        <a:sy n="2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3955C0-4441-4961-A4A7-BB9E499C7286}" type="datetimeFigureOut">
              <a:rPr lang="ko-KR" altLang="en-US" smtClean="0"/>
              <a:t>2026-05-20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3143AB-B508-4BC6-B7F2-6038E3964BA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65889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 userDrawn="1"/>
        </p:nvGrpSpPr>
        <p:grpSpPr>
          <a:xfrm>
            <a:off x="0" y="282673"/>
            <a:ext cx="6858000" cy="1023783"/>
            <a:chOff x="0" y="282673"/>
            <a:chExt cx="6858000" cy="1023783"/>
          </a:xfrm>
        </p:grpSpPr>
        <p:pic>
          <p:nvPicPr>
            <p:cNvPr id="8" name="그림 7">
              <a:extLst>
                <a:ext uri="{FF2B5EF4-FFF2-40B4-BE49-F238E27FC236}">
                  <a16:creationId xmlns:a16="http://schemas.microsoft.com/office/drawing/2014/main" id="{14C69B73-E789-0E61-B442-C4075A96F81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6962" r="2908"/>
            <a:stretch/>
          </p:blipFill>
          <p:spPr>
            <a:xfrm>
              <a:off x="0" y="282673"/>
              <a:ext cx="6858000" cy="1023783"/>
            </a:xfrm>
            <a:prstGeom prst="rect">
              <a:avLst/>
            </a:prstGeom>
          </p:spPr>
        </p:pic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2661FB08-CBEE-7C54-5108-008DF5DBDD5C}"/>
                </a:ext>
              </a:extLst>
            </p:cNvPr>
            <p:cNvSpPr/>
            <p:nvPr/>
          </p:nvSpPr>
          <p:spPr>
            <a:xfrm flipH="1">
              <a:off x="353302" y="497620"/>
              <a:ext cx="1702710" cy="338554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lIns="0" tIns="0" rIns="0" bIns="0" anchor="ctr">
              <a:spAutoFit/>
            </a:bodyPr>
            <a:lstStyle/>
            <a:p>
              <a:r>
                <a:rPr lang="en-US" altLang="ko-KR" sz="2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8FAADC"/>
                  </a:solidFill>
                  <a:latin typeface="Calibri Light" panose="020F0302020204030204" pitchFamily="34" charset="0"/>
                  <a:cs typeface="Calibri Light" panose="020F0302020204030204" pitchFamily="34" charset="0"/>
                </a:rPr>
                <a:t>E ­- CATALOGUE</a:t>
              </a:r>
              <a:endParaRPr lang="ko-KR" altLang="en-US" sz="2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8FAADC"/>
                </a:solidFill>
                <a:latin typeface="Calibri Light" panose="020F0302020204030204" pitchFamily="34" charset="0"/>
                <a:cs typeface="Calibri Light" panose="020F0302020204030204" pitchFamily="34" charset="0"/>
              </a:endParaRPr>
            </a:p>
          </p:txBody>
        </p:sp>
      </p:grpSp>
      <p:sp>
        <p:nvSpPr>
          <p:cNvPr id="10" name="슬라이드 번호 개체 틀 5"/>
          <p:cNvSpPr txBox="1">
            <a:spLocks/>
          </p:cNvSpPr>
          <p:nvPr userDrawn="1"/>
        </p:nvSpPr>
        <p:spPr>
          <a:xfrm>
            <a:off x="3168354" y="9567319"/>
            <a:ext cx="521298" cy="246221"/>
          </a:xfrm>
          <a:prstGeom prst="rect">
            <a:avLst/>
          </a:prstGeom>
        </p:spPr>
        <p:txBody>
          <a:bodyPr wrap="none" anchor="ctr">
            <a:spAutoFit/>
          </a:bodyPr>
          <a:lstStyle>
            <a:defPPr>
              <a:defRPr lang="ko-KR"/>
            </a:defPPr>
            <a:lvl1pPr algn="ctr">
              <a:defRPr sz="100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US" altLang="ko-KR" dirty="0"/>
              <a:t>&lt; </a:t>
            </a:r>
            <a:fld id="{CD8ADE17-BDA1-4EE1-BD2B-57935BA6F8A9}" type="slidenum">
              <a:rPr lang="ko-KR" altLang="en-US" smtClean="0"/>
              <a:pPr lvl="0"/>
              <a:t>‹#›</a:t>
            </a:fld>
            <a:r>
              <a:rPr lang="ko-KR" altLang="en-US" dirty="0"/>
              <a:t> </a:t>
            </a:r>
            <a:r>
              <a:rPr lang="en-US" altLang="ko-KR" dirty="0"/>
              <a:t>&gt;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910997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A7BC78-1796-4266-88AA-37ADC59B2779}" type="datetimeFigureOut">
              <a:rPr lang="ko-KR" altLang="en-US" smtClean="0"/>
              <a:t>2026-05-20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05660-7DF8-43F6-957B-8292F1297C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0722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hdstec.co.kr/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F97A7435-E6FB-CC12-C4C0-0B4169B3FC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7697930"/>
              </p:ext>
            </p:extLst>
          </p:nvPr>
        </p:nvGraphicFramePr>
        <p:xfrm>
          <a:off x="368300" y="1423988"/>
          <a:ext cx="6121040" cy="1112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972570336"/>
                    </a:ext>
                  </a:extLst>
                </a:gridCol>
                <a:gridCol w="4069040">
                  <a:extLst>
                    <a:ext uri="{9D8B030D-6E8A-4147-A177-3AD203B41FA5}">
                      <a16:colId xmlns:a16="http://schemas.microsoft.com/office/drawing/2014/main" val="2899322309"/>
                    </a:ext>
                  </a:extLst>
                </a:gridCol>
              </a:tblGrid>
              <a:tr h="117185">
                <a:tc gridSpan="2">
                  <a:txBody>
                    <a:bodyPr/>
                    <a:lstStyle/>
                    <a:p>
                      <a:pPr algn="ctr" fontAlgn="ctr" latinLnBrk="0"/>
                      <a:r>
                        <a:rPr lang="ko-KR" altLang="en-US" sz="1400" kern="1200" spc="-3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Bahnschrift" panose="020B0502040204020203" pitchFamily="34" charset="0"/>
                          <a:ea typeface="+mn-ea"/>
                          <a:cs typeface="+mn-cs"/>
                        </a:rPr>
                        <a:t>회사 정보</a:t>
                      </a:r>
                      <a:endParaRPr lang="en-US" sz="1400" kern="1200" spc="-3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Bahnschrift" panose="020B0502040204020203" pitchFamily="34" charset="0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51316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 latinLnBrk="0"/>
                      <a:endParaRPr lang="en-US" sz="1200" b="0" i="0" u="none" strike="noStrike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맑은 고딕" panose="020B0503020000020004" pitchFamily="50" charset="-127"/>
                        <a:cs typeface="Calibri" panose="020F0502020204030204" pitchFamily="34" charset="0"/>
                      </a:endParaRP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0" i="0" u="none" strike="noStrike" kern="1200" cap="none" spc="0" normalizeH="0" baseline="0" noProof="0" dirty="0" err="1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Bahnschrif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현대솔라텍</a:t>
                      </a:r>
                      <a:endParaRPr kumimoji="0" lang="en-US" altLang="ko-KR" sz="1100" b="0" i="0" u="none" strike="noStrike" kern="1200" cap="none" spc="0" normalizeH="0" baseline="0" noProof="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prstClr val="black">
                            <a:lumMod val="85000"/>
                            <a:lumOff val="15000"/>
                          </a:prstClr>
                        </a:solidFill>
                        <a:effectLst/>
                        <a:uLnTx/>
                        <a:uFillTx/>
                        <a:latin typeface="Bahnschrif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72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84122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 latinLnBrk="0"/>
                      <a:endParaRPr lang="en-US" sz="1200" b="0" i="0" u="none" strike="noStrike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맑은 고딕" panose="020B0503020000020004" pitchFamily="50" charset="-127"/>
                        <a:cs typeface="Calibri" panose="020F0502020204030204" pitchFamily="34" charset="0"/>
                      </a:endParaRP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ko-KR" altLang="en-US" sz="1100" u="none" strike="noStrike" kern="1200" spc="-1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박수련</a:t>
                      </a:r>
                      <a:endParaRPr lang="en-US" altLang="ko-KR" sz="1100" u="none" strike="noStrike" kern="1200" spc="-1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Bahnschrift Ligh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72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24702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 latinLnBrk="0"/>
                      <a:endParaRPr lang="en-US" sz="1200" b="0" i="0" u="none" strike="noStrike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맑은 고딕" panose="020B0503020000020004" pitchFamily="50" charset="-127"/>
                        <a:cs typeface="Calibri" panose="020F0502020204030204" pitchFamily="34" charset="0"/>
                      </a:endParaRP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altLang="ko-KR" sz="1100" u="none" strike="noStrike" kern="1200" spc="-1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  <a:hlinkClick r:id="rId2"/>
                        </a:rPr>
                        <a:t>www.hdstec.co.kr</a:t>
                      </a:r>
                      <a:endParaRPr lang="en-US" altLang="ko-KR" sz="1100" u="none" strike="noStrike" kern="1200" spc="-1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Bahnschrift Ligh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72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4707205"/>
                  </a:ext>
                </a:extLst>
              </a:tr>
            </a:tbl>
          </a:graphicData>
        </a:graphic>
      </p:graphicFrame>
      <p:grpSp>
        <p:nvGrpSpPr>
          <p:cNvPr id="3" name="그룹 2">
            <a:extLst>
              <a:ext uri="{FF2B5EF4-FFF2-40B4-BE49-F238E27FC236}">
                <a16:creationId xmlns:a16="http://schemas.microsoft.com/office/drawing/2014/main" id="{9B618D25-6C5A-4890-1A0A-F77DA3A42235}"/>
              </a:ext>
            </a:extLst>
          </p:cNvPr>
          <p:cNvGrpSpPr/>
          <p:nvPr/>
        </p:nvGrpSpPr>
        <p:grpSpPr>
          <a:xfrm>
            <a:off x="433774" y="1744794"/>
            <a:ext cx="1908756" cy="755750"/>
            <a:chOff x="433774" y="1744794"/>
            <a:chExt cx="1908756" cy="755750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D57832C4-9849-E7FE-8962-8EA391C4D9F1}"/>
                </a:ext>
              </a:extLst>
            </p:cNvPr>
            <p:cNvGrpSpPr/>
            <p:nvPr/>
          </p:nvGrpSpPr>
          <p:grpSpPr>
            <a:xfrm>
              <a:off x="433774" y="1744794"/>
              <a:ext cx="1908756" cy="216000"/>
              <a:chOff x="3410024" y="2908078"/>
              <a:chExt cx="1908756" cy="216000"/>
            </a:xfrm>
          </p:grpSpPr>
          <p:sp>
            <p:nvSpPr>
              <p:cNvPr id="17" name="사각형: 둥근 모서리 1">
                <a:extLst>
                  <a:ext uri="{FF2B5EF4-FFF2-40B4-BE49-F238E27FC236}">
                    <a16:creationId xmlns:a16="http://schemas.microsoft.com/office/drawing/2014/main" id="{D0C611BA-D5DA-76B4-F6A4-2794416DDA07}"/>
                  </a:ext>
                </a:extLst>
              </p:cNvPr>
              <p:cNvSpPr/>
              <p:nvPr/>
            </p:nvSpPr>
            <p:spPr>
              <a:xfrm>
                <a:off x="3410024" y="2908078"/>
                <a:ext cx="1908756" cy="216000"/>
              </a:xfrm>
              <a:prstGeom prst="roundRect">
                <a:avLst/>
              </a:prstGeom>
              <a:solidFill>
                <a:srgbClr val="C9E2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685800" fontAlgn="ctr" latinLnBrk="0">
                  <a:lnSpc>
                    <a:spcPct val="90000"/>
                  </a:lnSpc>
                </a:pPr>
                <a:r>
                  <a:rPr lang="ko-KR" altLang="en-US" sz="12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Bahnschrift" panose="020B0502040204020203" pitchFamily="34" charset="0"/>
                    <a:cs typeface="Calibri" panose="020F0502020204030204" pitchFamily="34" charset="0"/>
                  </a:rPr>
                  <a:t>회사명</a:t>
                </a:r>
                <a:endPara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Bahnschrift" panose="020B0502040204020203" pitchFamily="34" charset="0"/>
                  <a:cs typeface="Calibri" panose="020F0502020204030204" pitchFamily="34" charset="0"/>
                </a:endParaRPr>
              </a:p>
            </p:txBody>
          </p:sp>
          <p:grpSp>
            <p:nvGrpSpPr>
              <p:cNvPr id="18" name="그룹 17">
                <a:extLst>
                  <a:ext uri="{FF2B5EF4-FFF2-40B4-BE49-F238E27FC236}">
                    <a16:creationId xmlns:a16="http://schemas.microsoft.com/office/drawing/2014/main" id="{3C9C9CED-C770-4FD4-DD29-2371AC0BB53D}"/>
                  </a:ext>
                </a:extLst>
              </p:cNvPr>
              <p:cNvGrpSpPr/>
              <p:nvPr/>
            </p:nvGrpSpPr>
            <p:grpSpPr>
              <a:xfrm>
                <a:off x="5080000" y="2986325"/>
                <a:ext cx="168118" cy="59506"/>
                <a:chOff x="767154" y="1053474"/>
                <a:chExt cx="204358" cy="72334"/>
              </a:xfrm>
            </p:grpSpPr>
            <p:sp>
              <p:nvSpPr>
                <p:cNvPr id="19" name="이등변 삼각형 18">
                  <a:extLst>
                    <a:ext uri="{FF2B5EF4-FFF2-40B4-BE49-F238E27FC236}">
                      <a16:creationId xmlns:a16="http://schemas.microsoft.com/office/drawing/2014/main" id="{6D29D9CC-FC84-1F9D-7BB3-F8F0E0237B8C}"/>
                    </a:ext>
                  </a:extLst>
                </p:cNvPr>
                <p:cNvSpPr/>
                <p:nvPr/>
              </p:nvSpPr>
              <p:spPr>
                <a:xfrm rot="5400000">
                  <a:off x="909469" y="1063762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20" name="이등변 삼각형 19">
                  <a:extLst>
                    <a:ext uri="{FF2B5EF4-FFF2-40B4-BE49-F238E27FC236}">
                      <a16:creationId xmlns:a16="http://schemas.microsoft.com/office/drawing/2014/main" id="{52D1E4ED-5F39-DC4C-6F40-C389CD49473C}"/>
                    </a:ext>
                  </a:extLst>
                </p:cNvPr>
                <p:cNvSpPr/>
                <p:nvPr/>
              </p:nvSpPr>
              <p:spPr>
                <a:xfrm rot="5400000">
                  <a:off x="833167" y="1063763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21" name="이등변 삼각형 20">
                  <a:extLst>
                    <a:ext uri="{FF2B5EF4-FFF2-40B4-BE49-F238E27FC236}">
                      <a16:creationId xmlns:a16="http://schemas.microsoft.com/office/drawing/2014/main" id="{8FDF9C65-F37B-F45E-0CD4-989B6ABA266A}"/>
                    </a:ext>
                  </a:extLst>
                </p:cNvPr>
                <p:cNvSpPr/>
                <p:nvPr/>
              </p:nvSpPr>
              <p:spPr>
                <a:xfrm rot="5400000">
                  <a:off x="756866" y="1063764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</p:grpSp>
        </p:grp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2831A5DA-6FBE-0506-CB7C-D139843D2659}"/>
                </a:ext>
              </a:extLst>
            </p:cNvPr>
            <p:cNvGrpSpPr/>
            <p:nvPr/>
          </p:nvGrpSpPr>
          <p:grpSpPr>
            <a:xfrm>
              <a:off x="433774" y="2011494"/>
              <a:ext cx="1908756" cy="216000"/>
              <a:chOff x="3410024" y="2908078"/>
              <a:chExt cx="1908756" cy="216000"/>
            </a:xfrm>
          </p:grpSpPr>
          <p:sp>
            <p:nvSpPr>
              <p:cNvPr id="12" name="사각형: 둥근 모서리 1">
                <a:extLst>
                  <a:ext uri="{FF2B5EF4-FFF2-40B4-BE49-F238E27FC236}">
                    <a16:creationId xmlns:a16="http://schemas.microsoft.com/office/drawing/2014/main" id="{211025DB-B995-EB9E-A0A0-2D4604EECB65}"/>
                  </a:ext>
                </a:extLst>
              </p:cNvPr>
              <p:cNvSpPr/>
              <p:nvPr/>
            </p:nvSpPr>
            <p:spPr>
              <a:xfrm>
                <a:off x="3410024" y="2908078"/>
                <a:ext cx="1908756" cy="216000"/>
              </a:xfrm>
              <a:prstGeom prst="roundRect">
                <a:avLst/>
              </a:prstGeom>
              <a:solidFill>
                <a:srgbClr val="C9E2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685800" fontAlgn="ctr" latinLnBrk="0">
                  <a:lnSpc>
                    <a:spcPct val="90000"/>
                  </a:lnSpc>
                </a:pPr>
                <a:r>
                  <a:rPr lang="ko-KR" altLang="en-US" sz="12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Bahnschrift" panose="020B0502040204020203" pitchFamily="34" charset="0"/>
                    <a:cs typeface="Calibri" panose="020F0502020204030204" pitchFamily="34" charset="0"/>
                  </a:rPr>
                  <a:t>대표자명</a:t>
                </a:r>
                <a:endPara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Bahnschrift" panose="020B0502040204020203" pitchFamily="34" charset="0"/>
                  <a:cs typeface="Calibri" panose="020F0502020204030204" pitchFamily="34" charset="0"/>
                </a:endParaRPr>
              </a:p>
            </p:txBody>
          </p:sp>
          <p:grpSp>
            <p:nvGrpSpPr>
              <p:cNvPr id="13" name="그룹 12">
                <a:extLst>
                  <a:ext uri="{FF2B5EF4-FFF2-40B4-BE49-F238E27FC236}">
                    <a16:creationId xmlns:a16="http://schemas.microsoft.com/office/drawing/2014/main" id="{24CA3132-5EE1-3D4D-063F-C6B8804D89F4}"/>
                  </a:ext>
                </a:extLst>
              </p:cNvPr>
              <p:cNvGrpSpPr/>
              <p:nvPr/>
            </p:nvGrpSpPr>
            <p:grpSpPr>
              <a:xfrm>
                <a:off x="5080000" y="2986325"/>
                <a:ext cx="168118" cy="59506"/>
                <a:chOff x="767154" y="1053474"/>
                <a:chExt cx="204358" cy="72334"/>
              </a:xfrm>
            </p:grpSpPr>
            <p:sp>
              <p:nvSpPr>
                <p:cNvPr id="14" name="이등변 삼각형 13">
                  <a:extLst>
                    <a:ext uri="{FF2B5EF4-FFF2-40B4-BE49-F238E27FC236}">
                      <a16:creationId xmlns:a16="http://schemas.microsoft.com/office/drawing/2014/main" id="{8D3C6F3F-B3D0-2527-FE72-0148AA302DCF}"/>
                    </a:ext>
                  </a:extLst>
                </p:cNvPr>
                <p:cNvSpPr/>
                <p:nvPr/>
              </p:nvSpPr>
              <p:spPr>
                <a:xfrm rot="5400000">
                  <a:off x="909469" y="1063762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15" name="이등변 삼각형 14">
                  <a:extLst>
                    <a:ext uri="{FF2B5EF4-FFF2-40B4-BE49-F238E27FC236}">
                      <a16:creationId xmlns:a16="http://schemas.microsoft.com/office/drawing/2014/main" id="{B005017D-593C-FEC2-9166-D3BFE17016A8}"/>
                    </a:ext>
                  </a:extLst>
                </p:cNvPr>
                <p:cNvSpPr/>
                <p:nvPr/>
              </p:nvSpPr>
              <p:spPr>
                <a:xfrm rot="5400000">
                  <a:off x="833167" y="1063763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16" name="이등변 삼각형 15">
                  <a:extLst>
                    <a:ext uri="{FF2B5EF4-FFF2-40B4-BE49-F238E27FC236}">
                      <a16:creationId xmlns:a16="http://schemas.microsoft.com/office/drawing/2014/main" id="{FC38AE3B-4861-7FF4-2378-5770C6D6FC73}"/>
                    </a:ext>
                  </a:extLst>
                </p:cNvPr>
                <p:cNvSpPr/>
                <p:nvPr/>
              </p:nvSpPr>
              <p:spPr>
                <a:xfrm rot="5400000">
                  <a:off x="756866" y="1063764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</p:grpSp>
        </p:grp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EDDC824-95F3-A115-18EE-66DD82D6AF73}"/>
                </a:ext>
              </a:extLst>
            </p:cNvPr>
            <p:cNvGrpSpPr/>
            <p:nvPr/>
          </p:nvGrpSpPr>
          <p:grpSpPr>
            <a:xfrm>
              <a:off x="433774" y="2284544"/>
              <a:ext cx="1908756" cy="216000"/>
              <a:chOff x="3410024" y="2908078"/>
              <a:chExt cx="1908756" cy="216000"/>
            </a:xfrm>
          </p:grpSpPr>
          <p:sp>
            <p:nvSpPr>
              <p:cNvPr id="7" name="사각형: 둥근 모서리 1">
                <a:extLst>
                  <a:ext uri="{FF2B5EF4-FFF2-40B4-BE49-F238E27FC236}">
                    <a16:creationId xmlns:a16="http://schemas.microsoft.com/office/drawing/2014/main" id="{F8070EF0-C8C4-71AB-AAF0-4C2098134159}"/>
                  </a:ext>
                </a:extLst>
              </p:cNvPr>
              <p:cNvSpPr/>
              <p:nvPr/>
            </p:nvSpPr>
            <p:spPr>
              <a:xfrm>
                <a:off x="3410024" y="2908078"/>
                <a:ext cx="1908756" cy="216000"/>
              </a:xfrm>
              <a:prstGeom prst="roundRect">
                <a:avLst/>
              </a:prstGeom>
              <a:solidFill>
                <a:srgbClr val="C9E2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685800" fontAlgn="ctr" latinLnBrk="0">
                  <a:lnSpc>
                    <a:spcPct val="90000"/>
                  </a:lnSpc>
                </a:pPr>
                <a:r>
                  <a:rPr lang="ko-KR" altLang="en-US" sz="12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Bahnschrift" panose="020B0502040204020203" pitchFamily="34" charset="0"/>
                    <a:cs typeface="Calibri" panose="020F0502020204030204" pitchFamily="34" charset="0"/>
                  </a:rPr>
                  <a:t>홈페이지</a:t>
                </a:r>
                <a:endPara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Bahnschrift" panose="020B0502040204020203" pitchFamily="34" charset="0"/>
                  <a:cs typeface="Calibri" panose="020F0502020204030204" pitchFamily="34" charset="0"/>
                </a:endParaRPr>
              </a:p>
            </p:txBody>
          </p:sp>
          <p:grpSp>
            <p:nvGrpSpPr>
              <p:cNvPr id="8" name="그룹 7">
                <a:extLst>
                  <a:ext uri="{FF2B5EF4-FFF2-40B4-BE49-F238E27FC236}">
                    <a16:creationId xmlns:a16="http://schemas.microsoft.com/office/drawing/2014/main" id="{75348275-0AFB-2DC4-152C-527E30B9072A}"/>
                  </a:ext>
                </a:extLst>
              </p:cNvPr>
              <p:cNvGrpSpPr/>
              <p:nvPr/>
            </p:nvGrpSpPr>
            <p:grpSpPr>
              <a:xfrm>
                <a:off x="5080000" y="2986325"/>
                <a:ext cx="168118" cy="59506"/>
                <a:chOff x="767154" y="1053474"/>
                <a:chExt cx="204358" cy="72334"/>
              </a:xfrm>
            </p:grpSpPr>
            <p:sp>
              <p:nvSpPr>
                <p:cNvPr id="9" name="이등변 삼각형 8">
                  <a:extLst>
                    <a:ext uri="{FF2B5EF4-FFF2-40B4-BE49-F238E27FC236}">
                      <a16:creationId xmlns:a16="http://schemas.microsoft.com/office/drawing/2014/main" id="{59BC12C9-A8AB-AE4E-344F-591DC345BF39}"/>
                    </a:ext>
                  </a:extLst>
                </p:cNvPr>
                <p:cNvSpPr/>
                <p:nvPr/>
              </p:nvSpPr>
              <p:spPr>
                <a:xfrm rot="5400000">
                  <a:off x="909469" y="1063762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10" name="이등변 삼각형 9">
                  <a:extLst>
                    <a:ext uri="{FF2B5EF4-FFF2-40B4-BE49-F238E27FC236}">
                      <a16:creationId xmlns:a16="http://schemas.microsoft.com/office/drawing/2014/main" id="{B48D6192-870E-2E78-DD43-2917E65A46A7}"/>
                    </a:ext>
                  </a:extLst>
                </p:cNvPr>
                <p:cNvSpPr/>
                <p:nvPr/>
              </p:nvSpPr>
              <p:spPr>
                <a:xfrm rot="5400000">
                  <a:off x="833167" y="1063763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11" name="이등변 삼각형 10">
                  <a:extLst>
                    <a:ext uri="{FF2B5EF4-FFF2-40B4-BE49-F238E27FC236}">
                      <a16:creationId xmlns:a16="http://schemas.microsoft.com/office/drawing/2014/main" id="{19C1B9E5-61B1-6BA6-8F70-FE8257B4FF77}"/>
                    </a:ext>
                  </a:extLst>
                </p:cNvPr>
                <p:cNvSpPr/>
                <p:nvPr/>
              </p:nvSpPr>
              <p:spPr>
                <a:xfrm rot="5400000">
                  <a:off x="756866" y="1063764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</p:grpSp>
        </p:grpSp>
      </p:grp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F58017EF-D431-1E48-4E83-6600373C5729}"/>
              </a:ext>
            </a:extLst>
          </p:cNvPr>
          <p:cNvGraphicFramePr>
            <a:graphicFrameLocks noGrp="1"/>
          </p:cNvGraphicFramePr>
          <p:nvPr/>
        </p:nvGraphicFramePr>
        <p:xfrm>
          <a:off x="372752" y="2653692"/>
          <a:ext cx="6121400" cy="55616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52688">
                  <a:extLst>
                    <a:ext uri="{9D8B030D-6E8A-4147-A177-3AD203B41FA5}">
                      <a16:colId xmlns:a16="http://schemas.microsoft.com/office/drawing/2014/main" val="972570336"/>
                    </a:ext>
                  </a:extLst>
                </a:gridCol>
                <a:gridCol w="3168712">
                  <a:extLst>
                    <a:ext uri="{9D8B030D-6E8A-4147-A177-3AD203B41FA5}">
                      <a16:colId xmlns:a16="http://schemas.microsoft.com/office/drawing/2014/main" val="3279237964"/>
                    </a:ext>
                  </a:extLst>
                </a:gridCol>
              </a:tblGrid>
              <a:tr h="117185">
                <a:tc gridSpan="2"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1400" kern="1200" spc="-3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Bahnschrift" panose="020B0502040204020203" pitchFamily="34" charset="0"/>
                          <a:ea typeface="+mn-ea"/>
                          <a:cs typeface="+mn-cs"/>
                        </a:rPr>
                        <a:t>Product Information</a:t>
                      </a: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1334630"/>
                  </a:ext>
                </a:extLst>
              </a:tr>
              <a:tr h="5276261">
                <a:tc>
                  <a:txBody>
                    <a:bodyPr/>
                    <a:lstStyle/>
                    <a:p>
                      <a:pPr algn="ctr" fontAlgn="ctr" latinLnBrk="0"/>
                      <a:endParaRPr lang="en-US" sz="1100" b="0" i="0" u="none" strike="noStrike" dirty="0">
                        <a:solidFill>
                          <a:schemeClr val="bg1">
                            <a:lumMod val="8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950" b="0" i="0" u="none" strike="noStrike" kern="1200" cap="none" spc="-10" normalizeH="0" baseline="0" noProof="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effectLst/>
                        <a:uLnTx/>
                        <a:uFillTx/>
                        <a:latin typeface="Bahnschrift" panose="020B0502040204020203" pitchFamily="34" charset="0"/>
                        <a:ea typeface="+mn-ea"/>
                        <a:cs typeface="Calibri Light" panose="020F0302020204030204" pitchFamily="34" charset="0"/>
                      </a:endParaRPr>
                    </a:p>
                  </a:txBody>
                  <a:tcPr marL="108000" marR="72000" marT="36000" marB="3600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8406209"/>
                  </a:ext>
                </a:extLst>
              </a:tr>
            </a:tbl>
          </a:graphicData>
        </a:graphic>
      </p:graphicFrame>
      <p:graphicFrame>
        <p:nvGraphicFramePr>
          <p:cNvPr id="23" name="표 22">
            <a:extLst>
              <a:ext uri="{FF2B5EF4-FFF2-40B4-BE49-F238E27FC236}">
                <a16:creationId xmlns:a16="http://schemas.microsoft.com/office/drawing/2014/main" id="{A9E77920-9EAF-9AEA-36BC-52D5690E4B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0432298"/>
              </p:ext>
            </p:extLst>
          </p:nvPr>
        </p:nvGraphicFramePr>
        <p:xfrm>
          <a:off x="368300" y="8024444"/>
          <a:ext cx="6121040" cy="13146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972570336"/>
                    </a:ext>
                  </a:extLst>
                </a:gridCol>
                <a:gridCol w="4069040">
                  <a:extLst>
                    <a:ext uri="{9D8B030D-6E8A-4147-A177-3AD203B41FA5}">
                      <a16:colId xmlns:a16="http://schemas.microsoft.com/office/drawing/2014/main" val="2899322309"/>
                    </a:ext>
                  </a:extLst>
                </a:gridCol>
              </a:tblGrid>
              <a:tr h="286762">
                <a:tc gridSpan="2"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ko-KR" altLang="en-US" sz="1400" kern="1200" spc="-3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Bahnschrift" panose="020B0502040204020203" pitchFamily="34" charset="0"/>
                          <a:ea typeface="+mn-ea"/>
                          <a:cs typeface="+mn-cs"/>
                        </a:rPr>
                        <a:t>추가 정보</a:t>
                      </a:r>
                      <a:endParaRPr lang="en-US" sz="1400" kern="1200" spc="-3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Bahnschrift" panose="020B0502040204020203" pitchFamily="34" charset="0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6281945"/>
                  </a:ext>
                </a:extLst>
              </a:tr>
              <a:tr h="292309"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endParaRPr lang="en-US" sz="1200" b="0" u="none" strike="noStrike" kern="120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72000" marR="72000" marT="54000" marB="5400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altLang="ko-KR" sz="1100" u="none" strike="noStrike" kern="1200" spc="-1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Main-Biz, </a:t>
                      </a:r>
                      <a:r>
                        <a:rPr lang="en-US" altLang="ko-KR" sz="1100" u="none" strike="noStrike" kern="1200" spc="-1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Inno</a:t>
                      </a:r>
                      <a:r>
                        <a:rPr lang="en-US" altLang="ko-KR" sz="1100" u="none" strike="noStrike" kern="1200" spc="-1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-BIZ, Global IP STAR ,T3</a:t>
                      </a:r>
                    </a:p>
                  </a:txBody>
                  <a:tcPr marL="144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9075872"/>
                  </a:ext>
                </a:extLst>
              </a:tr>
              <a:tr h="292309"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endParaRPr lang="en-US" sz="1200" b="0" u="none" strike="noStrike" kern="120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72000" marR="72000" marT="54000" marB="5400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altLang="ko-KR" sz="1100" u="none" strike="noStrike" kern="1200" spc="-1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144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8343124"/>
                  </a:ext>
                </a:extLst>
              </a:tr>
              <a:tr h="292309"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endParaRPr lang="en-US" sz="1200" b="0" u="none" strike="noStrike" kern="120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72000" marR="72000" marT="54000" marB="5400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u="none" strike="noStrike" kern="1200" spc="-10" baseline="0" noProof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한국에너지공단 주택</a:t>
                      </a:r>
                      <a:r>
                        <a:rPr lang="en-US" altLang="ko-KR" sz="1100" u="none" strike="noStrike" kern="1200" spc="-10" baseline="0" noProof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/</a:t>
                      </a:r>
                      <a:r>
                        <a:rPr lang="ko-KR" altLang="en-US" sz="1100" u="none" strike="noStrike" kern="1200" spc="-10" baseline="0" noProof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건물 지원사업 참여</a:t>
                      </a:r>
                      <a:endParaRPr lang="en-US" altLang="ko-KR" sz="1100" u="none" strike="noStrike" kern="1200" spc="-10" baseline="0" noProof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Bahnschrift Ligh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  <a:p>
                      <a:pPr marL="171450" marR="0" lvl="0" indent="-17145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ko-KR" altLang="en-US" sz="1100" u="none" strike="noStrike" kern="1200" spc="-10" baseline="0" noProof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에너지밸리</a:t>
                      </a:r>
                      <a:r>
                        <a:rPr lang="en-US" altLang="ko-KR" sz="1100" u="none" strike="noStrike" kern="1200" spc="-10" baseline="0" noProof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(Energy</a:t>
                      </a:r>
                      <a:r>
                        <a:rPr lang="ko-KR" altLang="en-US" sz="1100" u="none" strike="noStrike" kern="1200" spc="-10" baseline="0" noProof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altLang="ko-KR" sz="1100" u="none" strike="noStrike" kern="1200" spc="-10" baseline="0" noProof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Valley)</a:t>
                      </a:r>
                      <a:r>
                        <a:rPr lang="ko-KR" altLang="en-US" sz="1100" u="none" strike="noStrike" kern="1200" spc="-10" baseline="0" noProof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 참여 기업</a:t>
                      </a:r>
                      <a:endParaRPr lang="nn-NO" altLang="ko-KR" sz="1100" u="none" strike="noStrike" kern="1200" spc="-10" baseline="0" noProof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Bahnschrift Ligh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144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1524317"/>
                  </a:ext>
                </a:extLst>
              </a:tr>
            </a:tbl>
          </a:graphicData>
        </a:graphic>
      </p:graphicFrame>
      <p:grpSp>
        <p:nvGrpSpPr>
          <p:cNvPr id="24" name="그룹 23">
            <a:extLst>
              <a:ext uri="{FF2B5EF4-FFF2-40B4-BE49-F238E27FC236}">
                <a16:creationId xmlns:a16="http://schemas.microsoft.com/office/drawing/2014/main" id="{2BD3DAB4-0EEA-9589-ADFB-FD987E8729AA}"/>
              </a:ext>
            </a:extLst>
          </p:cNvPr>
          <p:cNvGrpSpPr/>
          <p:nvPr/>
        </p:nvGrpSpPr>
        <p:grpSpPr>
          <a:xfrm>
            <a:off x="433774" y="8345714"/>
            <a:ext cx="1908756" cy="216000"/>
            <a:chOff x="3410024" y="2908078"/>
            <a:chExt cx="1908756" cy="216000"/>
          </a:xfrm>
        </p:grpSpPr>
        <p:sp>
          <p:nvSpPr>
            <p:cNvPr id="25" name="사각형: 둥근 모서리 1">
              <a:extLst>
                <a:ext uri="{FF2B5EF4-FFF2-40B4-BE49-F238E27FC236}">
                  <a16:creationId xmlns:a16="http://schemas.microsoft.com/office/drawing/2014/main" id="{0C522DF0-C9AA-6B56-2183-34BD7694E5A6}"/>
                </a:ext>
              </a:extLst>
            </p:cNvPr>
            <p:cNvSpPr/>
            <p:nvPr/>
          </p:nvSpPr>
          <p:spPr>
            <a:xfrm>
              <a:off x="3410024" y="2908078"/>
              <a:ext cx="1908756" cy="216000"/>
            </a:xfrm>
            <a:prstGeom prst="roundRect">
              <a:avLst/>
            </a:prstGeom>
            <a:solidFill>
              <a:srgbClr val="C9E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685800" fontAlgn="ctr" latinLnBrk="0">
                <a:lnSpc>
                  <a:spcPct val="90000"/>
                </a:lnSpc>
              </a:pPr>
              <a:r>
                <a:rPr lang="ko-KR" altLang="en-US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Bahnschrift" panose="020B0502040204020203" pitchFamily="34" charset="0"/>
                  <a:cs typeface="Calibri" panose="020F0502020204030204" pitchFamily="34" charset="0"/>
                </a:rPr>
                <a:t>인증 현황</a:t>
              </a:r>
              <a:endPara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Bahnschrift" panose="020B0502040204020203" pitchFamily="34" charset="0"/>
                <a:cs typeface="Calibri" panose="020F0502020204030204" pitchFamily="34" charset="0"/>
              </a:endParaRPr>
            </a:p>
          </p:txBody>
        </p:sp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1E89464B-D42F-E9CF-2816-D76492B4BE62}"/>
                </a:ext>
              </a:extLst>
            </p:cNvPr>
            <p:cNvGrpSpPr/>
            <p:nvPr/>
          </p:nvGrpSpPr>
          <p:grpSpPr>
            <a:xfrm>
              <a:off x="5080000" y="2986325"/>
              <a:ext cx="168118" cy="59506"/>
              <a:chOff x="767154" y="1053474"/>
              <a:chExt cx="204358" cy="72334"/>
            </a:xfrm>
          </p:grpSpPr>
          <p:sp>
            <p:nvSpPr>
              <p:cNvPr id="27" name="이등변 삼각형 26">
                <a:extLst>
                  <a:ext uri="{FF2B5EF4-FFF2-40B4-BE49-F238E27FC236}">
                    <a16:creationId xmlns:a16="http://schemas.microsoft.com/office/drawing/2014/main" id="{F41339E4-B5F5-96FE-DE3E-EA9613E03C8D}"/>
                  </a:ext>
                </a:extLst>
              </p:cNvPr>
              <p:cNvSpPr/>
              <p:nvPr/>
            </p:nvSpPr>
            <p:spPr>
              <a:xfrm rot="5400000">
                <a:off x="909469" y="1063762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28" name="이등변 삼각형 27">
                <a:extLst>
                  <a:ext uri="{FF2B5EF4-FFF2-40B4-BE49-F238E27FC236}">
                    <a16:creationId xmlns:a16="http://schemas.microsoft.com/office/drawing/2014/main" id="{69348BAE-949D-4700-F37D-B3A515626522}"/>
                  </a:ext>
                </a:extLst>
              </p:cNvPr>
              <p:cNvSpPr/>
              <p:nvPr/>
            </p:nvSpPr>
            <p:spPr>
              <a:xfrm rot="5400000">
                <a:off x="833167" y="1063763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29" name="이등변 삼각형 28">
                <a:extLst>
                  <a:ext uri="{FF2B5EF4-FFF2-40B4-BE49-F238E27FC236}">
                    <a16:creationId xmlns:a16="http://schemas.microsoft.com/office/drawing/2014/main" id="{BC3B7285-3317-8DEA-F1AE-BF413D47076B}"/>
                  </a:ext>
                </a:extLst>
              </p:cNvPr>
              <p:cNvSpPr/>
              <p:nvPr/>
            </p:nvSpPr>
            <p:spPr>
              <a:xfrm rot="5400000">
                <a:off x="756866" y="1063764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</p:grp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DE3994E9-AC5D-CCD9-C619-9D1F7598FBBF}"/>
              </a:ext>
            </a:extLst>
          </p:cNvPr>
          <p:cNvGrpSpPr/>
          <p:nvPr/>
        </p:nvGrpSpPr>
        <p:grpSpPr>
          <a:xfrm>
            <a:off x="433774" y="8661412"/>
            <a:ext cx="1908756" cy="216000"/>
            <a:chOff x="3410024" y="2908078"/>
            <a:chExt cx="1908756" cy="216000"/>
          </a:xfrm>
        </p:grpSpPr>
        <p:sp>
          <p:nvSpPr>
            <p:cNvPr id="31" name="사각형: 둥근 모서리 1">
              <a:extLst>
                <a:ext uri="{FF2B5EF4-FFF2-40B4-BE49-F238E27FC236}">
                  <a16:creationId xmlns:a16="http://schemas.microsoft.com/office/drawing/2014/main" id="{6B835618-EB1E-2AC4-B33A-272F35E03479}"/>
                </a:ext>
              </a:extLst>
            </p:cNvPr>
            <p:cNvSpPr/>
            <p:nvPr/>
          </p:nvSpPr>
          <p:spPr>
            <a:xfrm>
              <a:off x="3410024" y="2908078"/>
              <a:ext cx="1908756" cy="216000"/>
            </a:xfrm>
            <a:prstGeom prst="roundRect">
              <a:avLst/>
            </a:prstGeom>
            <a:solidFill>
              <a:srgbClr val="C9E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685800" fontAlgn="ctr" latinLnBrk="0">
                <a:lnSpc>
                  <a:spcPct val="90000"/>
                </a:lnSpc>
              </a:pPr>
              <a:r>
                <a:rPr lang="ko-KR" altLang="en-US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Bahnschrift" panose="020B0502040204020203" pitchFamily="34" charset="0"/>
                  <a:cs typeface="Calibri" panose="020F0502020204030204" pitchFamily="34" charset="0"/>
                </a:rPr>
                <a:t>주요 수출국</a:t>
              </a:r>
              <a:endPara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Bahnschrift" panose="020B0502040204020203" pitchFamily="34" charset="0"/>
                <a:cs typeface="Calibri" panose="020F0502020204030204" pitchFamily="34" charset="0"/>
              </a:endParaRPr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DC3589FC-061B-75BA-A966-CCC076EA13B8}"/>
                </a:ext>
              </a:extLst>
            </p:cNvPr>
            <p:cNvGrpSpPr/>
            <p:nvPr/>
          </p:nvGrpSpPr>
          <p:grpSpPr>
            <a:xfrm>
              <a:off x="5080000" y="2986325"/>
              <a:ext cx="168118" cy="59506"/>
              <a:chOff x="767154" y="1053474"/>
              <a:chExt cx="204358" cy="72334"/>
            </a:xfrm>
          </p:grpSpPr>
          <p:sp>
            <p:nvSpPr>
              <p:cNvPr id="33" name="이등변 삼각형 32">
                <a:extLst>
                  <a:ext uri="{FF2B5EF4-FFF2-40B4-BE49-F238E27FC236}">
                    <a16:creationId xmlns:a16="http://schemas.microsoft.com/office/drawing/2014/main" id="{94CE0405-9D07-F72B-E615-412DE7AFD4D0}"/>
                  </a:ext>
                </a:extLst>
              </p:cNvPr>
              <p:cNvSpPr/>
              <p:nvPr/>
            </p:nvSpPr>
            <p:spPr>
              <a:xfrm rot="5400000">
                <a:off x="909469" y="1063762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4" name="이등변 삼각형 33">
                <a:extLst>
                  <a:ext uri="{FF2B5EF4-FFF2-40B4-BE49-F238E27FC236}">
                    <a16:creationId xmlns:a16="http://schemas.microsoft.com/office/drawing/2014/main" id="{F741CC10-B8E4-70D5-B34A-DECE66530D3D}"/>
                  </a:ext>
                </a:extLst>
              </p:cNvPr>
              <p:cNvSpPr/>
              <p:nvPr/>
            </p:nvSpPr>
            <p:spPr>
              <a:xfrm rot="5400000">
                <a:off x="833167" y="1063763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5" name="이등변 삼각형 34">
                <a:extLst>
                  <a:ext uri="{FF2B5EF4-FFF2-40B4-BE49-F238E27FC236}">
                    <a16:creationId xmlns:a16="http://schemas.microsoft.com/office/drawing/2014/main" id="{A9D42689-66CC-C942-EFF7-4E365ED1EB0F}"/>
                  </a:ext>
                </a:extLst>
              </p:cNvPr>
              <p:cNvSpPr/>
              <p:nvPr/>
            </p:nvSpPr>
            <p:spPr>
              <a:xfrm rot="5400000">
                <a:off x="756866" y="1063764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</p:grp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516DB7B2-0486-CDC1-5074-B7AAA31412A4}"/>
              </a:ext>
            </a:extLst>
          </p:cNvPr>
          <p:cNvGrpSpPr/>
          <p:nvPr/>
        </p:nvGrpSpPr>
        <p:grpSpPr>
          <a:xfrm>
            <a:off x="440668" y="8949443"/>
            <a:ext cx="1908756" cy="343045"/>
            <a:chOff x="3416374" y="2800074"/>
            <a:chExt cx="1908756" cy="343045"/>
          </a:xfrm>
        </p:grpSpPr>
        <p:sp>
          <p:nvSpPr>
            <p:cNvPr id="37" name="사각형: 둥근 모서리 1">
              <a:extLst>
                <a:ext uri="{FF2B5EF4-FFF2-40B4-BE49-F238E27FC236}">
                  <a16:creationId xmlns:a16="http://schemas.microsoft.com/office/drawing/2014/main" id="{BA2F215A-FD05-3391-3A1D-03D93A2B4647}"/>
                </a:ext>
              </a:extLst>
            </p:cNvPr>
            <p:cNvSpPr/>
            <p:nvPr/>
          </p:nvSpPr>
          <p:spPr>
            <a:xfrm>
              <a:off x="3416374" y="2800074"/>
              <a:ext cx="1908756" cy="343045"/>
            </a:xfrm>
            <a:prstGeom prst="roundRect">
              <a:avLst/>
            </a:prstGeom>
            <a:solidFill>
              <a:srgbClr val="C9E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685800" fontAlgn="ctr" latinLnBrk="0">
                <a:lnSpc>
                  <a:spcPct val="90000"/>
                </a:lnSpc>
              </a:pPr>
              <a:r>
                <a:rPr lang="ko-KR" altLang="en-US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Bahnschrift" panose="020B0502040204020203" pitchFamily="34" charset="0"/>
                  <a:cs typeface="Calibri" panose="020F0502020204030204" pitchFamily="34" charset="0"/>
                </a:rPr>
                <a:t>주요 거래처 및 실적</a:t>
              </a:r>
              <a:endParaRPr lang="en-US" altLang="ko-KR" sz="120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Bahnschrift" panose="020B0502040204020203" pitchFamily="34" charset="0"/>
                <a:cs typeface="Calibri" panose="020F0502020204030204" pitchFamily="34" charset="0"/>
              </a:endParaRPr>
            </a:p>
          </p:txBody>
        </p: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47DBF028-98A5-7891-A0E0-B93DDB89ED40}"/>
                </a:ext>
              </a:extLst>
            </p:cNvPr>
            <p:cNvGrpSpPr/>
            <p:nvPr/>
          </p:nvGrpSpPr>
          <p:grpSpPr>
            <a:xfrm>
              <a:off x="5080000" y="2986324"/>
              <a:ext cx="168118" cy="59520"/>
              <a:chOff x="767154" y="1053458"/>
              <a:chExt cx="204358" cy="72350"/>
            </a:xfrm>
          </p:grpSpPr>
          <p:sp>
            <p:nvSpPr>
              <p:cNvPr id="39" name="이등변 삼각형 38">
                <a:extLst>
                  <a:ext uri="{FF2B5EF4-FFF2-40B4-BE49-F238E27FC236}">
                    <a16:creationId xmlns:a16="http://schemas.microsoft.com/office/drawing/2014/main" id="{B920B29D-26F1-C569-A813-27FF89BE68E3}"/>
                  </a:ext>
                </a:extLst>
              </p:cNvPr>
              <p:cNvSpPr/>
              <p:nvPr/>
            </p:nvSpPr>
            <p:spPr>
              <a:xfrm rot="5400000">
                <a:off x="909469" y="1063762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0" name="이등변 삼각형 39">
                <a:extLst>
                  <a:ext uri="{FF2B5EF4-FFF2-40B4-BE49-F238E27FC236}">
                    <a16:creationId xmlns:a16="http://schemas.microsoft.com/office/drawing/2014/main" id="{6372663A-2A45-7FA9-298D-87C91302DFA1}"/>
                  </a:ext>
                </a:extLst>
              </p:cNvPr>
              <p:cNvSpPr/>
              <p:nvPr/>
            </p:nvSpPr>
            <p:spPr>
              <a:xfrm rot="5400000">
                <a:off x="833168" y="1063746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1" name="이등변 삼각형 40">
                <a:extLst>
                  <a:ext uri="{FF2B5EF4-FFF2-40B4-BE49-F238E27FC236}">
                    <a16:creationId xmlns:a16="http://schemas.microsoft.com/office/drawing/2014/main" id="{D75EC06F-2FBF-EBF4-86CC-7029862054AB}"/>
                  </a:ext>
                </a:extLst>
              </p:cNvPr>
              <p:cNvSpPr/>
              <p:nvPr/>
            </p:nvSpPr>
            <p:spPr>
              <a:xfrm rot="5400000">
                <a:off x="756866" y="1063764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</p:grpSp>
      </p:grpSp>
      <p:graphicFrame>
        <p:nvGraphicFramePr>
          <p:cNvPr id="42" name="표 41">
            <a:extLst>
              <a:ext uri="{FF2B5EF4-FFF2-40B4-BE49-F238E27FC236}">
                <a16:creationId xmlns:a16="http://schemas.microsoft.com/office/drawing/2014/main" id="{0B2C0002-9F10-8FFE-617A-53D120873F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422369"/>
              </p:ext>
            </p:extLst>
          </p:nvPr>
        </p:nvGraphicFramePr>
        <p:xfrm>
          <a:off x="372752" y="2653692"/>
          <a:ext cx="6121400" cy="52516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52688">
                  <a:extLst>
                    <a:ext uri="{9D8B030D-6E8A-4147-A177-3AD203B41FA5}">
                      <a16:colId xmlns:a16="http://schemas.microsoft.com/office/drawing/2014/main" val="972570336"/>
                    </a:ext>
                  </a:extLst>
                </a:gridCol>
                <a:gridCol w="3168712">
                  <a:extLst>
                    <a:ext uri="{9D8B030D-6E8A-4147-A177-3AD203B41FA5}">
                      <a16:colId xmlns:a16="http://schemas.microsoft.com/office/drawing/2014/main" val="3279237964"/>
                    </a:ext>
                  </a:extLst>
                </a:gridCol>
              </a:tblGrid>
              <a:tr h="117185">
                <a:tc gridSpan="2"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ko-KR" altLang="en-US" sz="1400" kern="1200" spc="-3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Bahnschrift" panose="020B0502040204020203" pitchFamily="34" charset="0"/>
                          <a:ea typeface="+mn-ea"/>
                          <a:cs typeface="+mn-cs"/>
                        </a:rPr>
                        <a:t>제품 정보</a:t>
                      </a:r>
                      <a:endParaRPr lang="en-US" sz="1400" kern="1200" spc="-3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Bahnschrift" panose="020B0502040204020203" pitchFamily="34" charset="0"/>
                        <a:ea typeface="+mn-ea"/>
                        <a:cs typeface="+mn-cs"/>
                      </a:endParaRP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1334630"/>
                  </a:ext>
                </a:extLst>
              </a:tr>
              <a:tr h="4966276">
                <a:tc>
                  <a:txBody>
                    <a:bodyPr/>
                    <a:lstStyle/>
                    <a:p>
                      <a:pPr algn="ctr" fontAlgn="ctr" latinLnBrk="0"/>
                      <a:endParaRPr lang="en-US" sz="1100" b="1" i="0" u="none" strike="noStrike" dirty="0">
                        <a:solidFill>
                          <a:schemeClr val="bg1">
                            <a:lumMod val="8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950" b="0" i="0" u="none" strike="noStrike" kern="1200" cap="none" spc="-10" normalizeH="0" baseline="0" noProof="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effectLst/>
                        <a:uLnTx/>
                        <a:uFillTx/>
                        <a:latin typeface="Bahnschrift" panose="020B0502040204020203" pitchFamily="34" charset="0"/>
                        <a:ea typeface="+mn-ea"/>
                        <a:cs typeface="Calibri Light" panose="020F0302020204030204" pitchFamily="34" charset="0"/>
                      </a:endParaRPr>
                    </a:p>
                  </a:txBody>
                  <a:tcPr marL="108000" marR="72000" marT="36000" marB="3600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8406209"/>
                  </a:ext>
                </a:extLst>
              </a:tr>
            </a:tbl>
          </a:graphicData>
        </a:graphic>
      </p:graphicFrame>
      <p:grpSp>
        <p:nvGrpSpPr>
          <p:cNvPr id="43" name="그룹 42">
            <a:extLst>
              <a:ext uri="{FF2B5EF4-FFF2-40B4-BE49-F238E27FC236}">
                <a16:creationId xmlns:a16="http://schemas.microsoft.com/office/drawing/2014/main" id="{A13DF1BB-9432-3CAC-BD03-77FC8FCC4DB7}"/>
              </a:ext>
            </a:extLst>
          </p:cNvPr>
          <p:cNvGrpSpPr/>
          <p:nvPr/>
        </p:nvGrpSpPr>
        <p:grpSpPr>
          <a:xfrm>
            <a:off x="3410024" y="3001552"/>
            <a:ext cx="3075224" cy="789670"/>
            <a:chOff x="3410024" y="3001552"/>
            <a:chExt cx="3075224" cy="789670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8D862054-4D19-115A-0147-73CCEC4967DD}"/>
                </a:ext>
              </a:extLst>
            </p:cNvPr>
            <p:cNvSpPr txBox="1"/>
            <p:nvPr/>
          </p:nvSpPr>
          <p:spPr>
            <a:xfrm>
              <a:off x="3427040" y="3335135"/>
              <a:ext cx="3058208" cy="456087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defTabSz="685800" fontAlgn="ctr" latinLnBrk="0">
                <a:lnSpc>
                  <a:spcPct val="98000"/>
                </a:lnSpc>
                <a:spcAft>
                  <a:spcPts val="100"/>
                </a:spcAft>
              </a:pPr>
              <a:r>
                <a:rPr lang="en-US" altLang="ko-KR" sz="950" spc="-1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Bahnschrift Light" panose="020B0502040204020203" pitchFamily="34" charset="0"/>
                  <a:cs typeface="Calibri Light" panose="020F0302020204030204" pitchFamily="34" charset="0"/>
                </a:rPr>
                <a:t>- </a:t>
              </a:r>
              <a:r>
                <a:rPr lang="ko-KR" altLang="en-US" sz="950" spc="-1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Bahnschrift Light" panose="020B0502040204020203" pitchFamily="34" charset="0"/>
                  <a:cs typeface="Calibri Light" panose="020F0302020204030204" pitchFamily="34" charset="0"/>
                </a:rPr>
                <a:t>태양광 패널</a:t>
              </a:r>
              <a:r>
                <a:rPr lang="en-US" altLang="ko-KR" sz="950" spc="-1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Bahnschrift Light" panose="020B0502040204020203" pitchFamily="34" charset="0"/>
                  <a:cs typeface="Calibri Light" panose="020F0302020204030204" pitchFamily="34" charset="0"/>
                </a:rPr>
                <a:t>(PV Panel), </a:t>
              </a:r>
              <a:r>
                <a:rPr lang="ko-KR" altLang="en-US" sz="950" spc="-1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Bahnschrift Light" panose="020B0502040204020203" pitchFamily="34" charset="0"/>
                  <a:cs typeface="Calibri Light" panose="020F0302020204030204" pitchFamily="34" charset="0"/>
                </a:rPr>
                <a:t>영농형 태양광</a:t>
              </a:r>
              <a:r>
                <a:rPr lang="en-US" altLang="ko-KR" sz="950" spc="-1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Bahnschrift Light" panose="020B0502040204020203" pitchFamily="34" charset="0"/>
                  <a:cs typeface="Calibri Light" panose="020F0302020204030204" pitchFamily="34" charset="0"/>
                </a:rPr>
                <a:t>, ESS </a:t>
              </a:r>
              <a:r>
                <a:rPr lang="ko-KR" altLang="en-US" sz="950" spc="-1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Bahnschrift Light" panose="020B0502040204020203" pitchFamily="34" charset="0"/>
                  <a:cs typeface="Calibri Light" panose="020F0302020204030204" pitchFamily="34" charset="0"/>
                </a:rPr>
                <a:t>분야 제품</a:t>
              </a:r>
              <a:endParaRPr lang="en-US" altLang="ko-KR" sz="950" spc="-1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Bahnschrift Light" panose="020B0502040204020203" pitchFamily="34" charset="0"/>
                <a:cs typeface="Calibri Light" panose="020F0302020204030204" pitchFamily="34" charset="0"/>
              </a:endParaRPr>
            </a:p>
            <a:p>
              <a:pPr defTabSz="685800" fontAlgn="ctr" latinLnBrk="0">
                <a:lnSpc>
                  <a:spcPct val="98000"/>
                </a:lnSpc>
                <a:spcAft>
                  <a:spcPts val="100"/>
                </a:spcAft>
              </a:pPr>
              <a:r>
                <a:rPr lang="en-US" altLang="ko-KR" sz="950" spc="-1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Bahnschrift Light" panose="020B0502040204020203" pitchFamily="34" charset="0"/>
                  <a:cs typeface="Calibri Light" panose="020F0302020204030204" pitchFamily="34" charset="0"/>
                </a:rPr>
                <a:t>- </a:t>
              </a:r>
              <a:r>
                <a:rPr lang="ko-KR" altLang="en-US" sz="950" spc="-1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Bahnschrift Light" panose="020B0502040204020203" pitchFamily="34" charset="0"/>
                  <a:cs typeface="Calibri Light" panose="020F0302020204030204" pitchFamily="34" charset="0"/>
                </a:rPr>
                <a:t>월별 수익 자동 창출 가능</a:t>
              </a:r>
              <a:endParaRPr lang="en-US" altLang="ko-KR" sz="950" spc="-1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Bahnschrift Light" panose="020B0502040204020203" pitchFamily="34" charset="0"/>
                <a:cs typeface="Calibri Light" panose="020F0302020204030204" pitchFamily="34" charset="0"/>
              </a:endParaRPr>
            </a:p>
            <a:p>
              <a:pPr defTabSz="685800" fontAlgn="ctr" latinLnBrk="0">
                <a:lnSpc>
                  <a:spcPct val="98000"/>
                </a:lnSpc>
                <a:spcAft>
                  <a:spcPts val="100"/>
                </a:spcAft>
              </a:pPr>
              <a:r>
                <a:rPr lang="en-US" altLang="ko-KR" sz="950" spc="-1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Bahnschrift Light" panose="020B0502040204020203" pitchFamily="34" charset="0"/>
                  <a:cs typeface="Calibri Light" panose="020F0302020204030204" pitchFamily="34" charset="0"/>
                </a:rPr>
                <a:t>- </a:t>
              </a:r>
              <a:r>
                <a:rPr lang="ko-KR" altLang="en-US" sz="950" spc="-1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Bahnschrift Light" panose="020B0502040204020203" pitchFamily="34" charset="0"/>
                  <a:cs typeface="Calibri Light" panose="020F0302020204030204" pitchFamily="34" charset="0"/>
                </a:rPr>
                <a:t>무인 관리 시스템 지원</a:t>
              </a:r>
              <a:endParaRPr lang="en-US" altLang="ko-KR" sz="950" spc="-1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Bahnschrift Light" panose="020B0502040204020203" pitchFamily="34" charset="0"/>
                <a:cs typeface="Calibri Light" panose="020F0302020204030204" pitchFamily="34" charset="0"/>
              </a:endParaRPr>
            </a:p>
          </p:txBody>
        </p: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6A2AD68E-ADA3-176C-B637-FDDD5A22BE88}"/>
                </a:ext>
              </a:extLst>
            </p:cNvPr>
            <p:cNvGrpSpPr/>
            <p:nvPr/>
          </p:nvGrpSpPr>
          <p:grpSpPr>
            <a:xfrm>
              <a:off x="3410024" y="3001552"/>
              <a:ext cx="1908756" cy="216000"/>
              <a:chOff x="3410024" y="2908078"/>
              <a:chExt cx="1908756" cy="216000"/>
            </a:xfrm>
          </p:grpSpPr>
          <p:sp>
            <p:nvSpPr>
              <p:cNvPr id="46" name="사각형: 둥근 모서리 1">
                <a:extLst>
                  <a:ext uri="{FF2B5EF4-FFF2-40B4-BE49-F238E27FC236}">
                    <a16:creationId xmlns:a16="http://schemas.microsoft.com/office/drawing/2014/main" id="{0D8A3523-6B81-84EA-608C-053A270F918B}"/>
                  </a:ext>
                </a:extLst>
              </p:cNvPr>
              <p:cNvSpPr/>
              <p:nvPr/>
            </p:nvSpPr>
            <p:spPr>
              <a:xfrm>
                <a:off x="3410024" y="2908078"/>
                <a:ext cx="1908756" cy="216000"/>
              </a:xfrm>
              <a:prstGeom prst="roundRect">
                <a:avLst/>
              </a:prstGeom>
              <a:solidFill>
                <a:srgbClr val="C9E2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685800" fontAlgn="ctr" latinLnBrk="0">
                  <a:lnSpc>
                    <a:spcPct val="90000"/>
                  </a:lnSpc>
                </a:pPr>
                <a:r>
                  <a:rPr lang="ko-KR" altLang="en-US" sz="12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Bahnschrift" panose="020B0502040204020203" pitchFamily="34" charset="0"/>
                    <a:cs typeface="Calibri" panose="020F0502020204030204" pitchFamily="34" charset="0"/>
                  </a:rPr>
                  <a:t>제품 설명</a:t>
                </a:r>
                <a:endPara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Bahnschrift" panose="020B0502040204020203" pitchFamily="34" charset="0"/>
                  <a:cs typeface="Calibri" panose="020F0502020204030204" pitchFamily="34" charset="0"/>
                </a:endParaRPr>
              </a:p>
            </p:txBody>
          </p:sp>
          <p:grpSp>
            <p:nvGrpSpPr>
              <p:cNvPr id="47" name="그룹 46">
                <a:extLst>
                  <a:ext uri="{FF2B5EF4-FFF2-40B4-BE49-F238E27FC236}">
                    <a16:creationId xmlns:a16="http://schemas.microsoft.com/office/drawing/2014/main" id="{9A888742-2BD2-00D5-70F7-797DBEF604D5}"/>
                  </a:ext>
                </a:extLst>
              </p:cNvPr>
              <p:cNvGrpSpPr/>
              <p:nvPr/>
            </p:nvGrpSpPr>
            <p:grpSpPr>
              <a:xfrm>
                <a:off x="5080000" y="2986325"/>
                <a:ext cx="168118" cy="59506"/>
                <a:chOff x="767154" y="1053474"/>
                <a:chExt cx="204358" cy="72334"/>
              </a:xfrm>
            </p:grpSpPr>
            <p:sp>
              <p:nvSpPr>
                <p:cNvPr id="48" name="이등변 삼각형 47">
                  <a:extLst>
                    <a:ext uri="{FF2B5EF4-FFF2-40B4-BE49-F238E27FC236}">
                      <a16:creationId xmlns:a16="http://schemas.microsoft.com/office/drawing/2014/main" id="{F9799991-4687-591A-9E49-60052006096A}"/>
                    </a:ext>
                  </a:extLst>
                </p:cNvPr>
                <p:cNvSpPr/>
                <p:nvPr/>
              </p:nvSpPr>
              <p:spPr>
                <a:xfrm rot="5400000">
                  <a:off x="909469" y="1063762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49" name="이등변 삼각형 48">
                  <a:extLst>
                    <a:ext uri="{FF2B5EF4-FFF2-40B4-BE49-F238E27FC236}">
                      <a16:creationId xmlns:a16="http://schemas.microsoft.com/office/drawing/2014/main" id="{AB0DAFC2-294A-432A-8E62-128DC95AFE09}"/>
                    </a:ext>
                  </a:extLst>
                </p:cNvPr>
                <p:cNvSpPr/>
                <p:nvPr/>
              </p:nvSpPr>
              <p:spPr>
                <a:xfrm rot="5400000">
                  <a:off x="833167" y="1063763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50" name="이등변 삼각형 49">
                  <a:extLst>
                    <a:ext uri="{FF2B5EF4-FFF2-40B4-BE49-F238E27FC236}">
                      <a16:creationId xmlns:a16="http://schemas.microsoft.com/office/drawing/2014/main" id="{33FAD495-19E0-6B2B-9B14-D4416DDA6C7D}"/>
                    </a:ext>
                  </a:extLst>
                </p:cNvPr>
                <p:cNvSpPr/>
                <p:nvPr/>
              </p:nvSpPr>
              <p:spPr>
                <a:xfrm rot="5400000">
                  <a:off x="756866" y="1063764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</p:grpSp>
        </p:grp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A99F1414-C219-D4BC-B4F1-9EF340DC9C8F}"/>
              </a:ext>
            </a:extLst>
          </p:cNvPr>
          <p:cNvGrpSpPr/>
          <p:nvPr/>
        </p:nvGrpSpPr>
        <p:grpSpPr>
          <a:xfrm>
            <a:off x="3321050" y="3867517"/>
            <a:ext cx="3168650" cy="324744"/>
            <a:chOff x="3321050" y="3497750"/>
            <a:chExt cx="3168650" cy="324744"/>
          </a:xfrm>
        </p:grpSpPr>
        <p:grpSp>
          <p:nvGrpSpPr>
            <p:cNvPr id="52" name="그룹 51">
              <a:extLst>
                <a:ext uri="{FF2B5EF4-FFF2-40B4-BE49-F238E27FC236}">
                  <a16:creationId xmlns:a16="http://schemas.microsoft.com/office/drawing/2014/main" id="{3275C6BD-239C-5BEF-7202-06A4CC746A38}"/>
                </a:ext>
              </a:extLst>
            </p:cNvPr>
            <p:cNvGrpSpPr/>
            <p:nvPr/>
          </p:nvGrpSpPr>
          <p:grpSpPr>
            <a:xfrm>
              <a:off x="3321050" y="3497750"/>
              <a:ext cx="3168650" cy="324744"/>
              <a:chOff x="3321050" y="3721241"/>
              <a:chExt cx="3168650" cy="324744"/>
            </a:xfrm>
          </p:grpSpPr>
          <p:cxnSp>
            <p:nvCxnSpPr>
              <p:cNvPr id="66" name="직선 연결선 65">
                <a:extLst>
                  <a:ext uri="{FF2B5EF4-FFF2-40B4-BE49-F238E27FC236}">
                    <a16:creationId xmlns:a16="http://schemas.microsoft.com/office/drawing/2014/main" id="{2DC3DA32-346C-0855-6037-27A95EA27FD3}"/>
                  </a:ext>
                </a:extLst>
              </p:cNvPr>
              <p:cNvCxnSpPr/>
              <p:nvPr/>
            </p:nvCxnSpPr>
            <p:spPr>
              <a:xfrm>
                <a:off x="3321050" y="3721241"/>
                <a:ext cx="316865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직선 연결선 66">
                <a:extLst>
                  <a:ext uri="{FF2B5EF4-FFF2-40B4-BE49-F238E27FC236}">
                    <a16:creationId xmlns:a16="http://schemas.microsoft.com/office/drawing/2014/main" id="{18717D4F-90A3-9D33-6AD0-BA983E5C4618}"/>
                  </a:ext>
                </a:extLst>
              </p:cNvPr>
              <p:cNvCxnSpPr/>
              <p:nvPr/>
            </p:nvCxnSpPr>
            <p:spPr>
              <a:xfrm>
                <a:off x="3321050" y="4045985"/>
                <a:ext cx="316865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그룹 52">
              <a:extLst>
                <a:ext uri="{FF2B5EF4-FFF2-40B4-BE49-F238E27FC236}">
                  <a16:creationId xmlns:a16="http://schemas.microsoft.com/office/drawing/2014/main" id="{9ED6A267-AB9F-EEBC-CE0E-1D3688177008}"/>
                </a:ext>
              </a:extLst>
            </p:cNvPr>
            <p:cNvGrpSpPr/>
            <p:nvPr/>
          </p:nvGrpSpPr>
          <p:grpSpPr>
            <a:xfrm>
              <a:off x="3410024" y="3552122"/>
              <a:ext cx="2061469" cy="216000"/>
              <a:chOff x="3410024" y="3510651"/>
              <a:chExt cx="2061469" cy="216000"/>
            </a:xfrm>
          </p:grpSpPr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50A32BF6-E191-8AFD-0DFA-F36EF69EC133}"/>
                  </a:ext>
                </a:extLst>
              </p:cNvPr>
              <p:cNvSpPr txBox="1"/>
              <p:nvPr/>
            </p:nvSpPr>
            <p:spPr>
              <a:xfrm>
                <a:off x="5471428" y="3534013"/>
                <a:ext cx="65" cy="169277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spAutoFit/>
              </a:bodyPr>
              <a:lstStyle/>
              <a:p>
                <a:pPr defTabSz="685800" fontAlgn="ctr" latinLnBrk="0"/>
                <a:endParaRPr lang="en-US" altLang="ko-KR" sz="11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grpSp>
            <p:nvGrpSpPr>
              <p:cNvPr id="55" name="그룹 54">
                <a:extLst>
                  <a:ext uri="{FF2B5EF4-FFF2-40B4-BE49-F238E27FC236}">
                    <a16:creationId xmlns:a16="http://schemas.microsoft.com/office/drawing/2014/main" id="{DD4B4363-A219-949D-00CC-28E0998AB5CE}"/>
                  </a:ext>
                </a:extLst>
              </p:cNvPr>
              <p:cNvGrpSpPr/>
              <p:nvPr/>
            </p:nvGrpSpPr>
            <p:grpSpPr>
              <a:xfrm>
                <a:off x="3410024" y="3510651"/>
                <a:ext cx="1908756" cy="216000"/>
                <a:chOff x="3410024" y="3510651"/>
                <a:chExt cx="1908756" cy="216000"/>
              </a:xfrm>
            </p:grpSpPr>
            <p:grpSp>
              <p:nvGrpSpPr>
                <p:cNvPr id="56" name="그룹 55">
                  <a:extLst>
                    <a:ext uri="{FF2B5EF4-FFF2-40B4-BE49-F238E27FC236}">
                      <a16:creationId xmlns:a16="http://schemas.microsoft.com/office/drawing/2014/main" id="{F92F6022-68CB-D2E0-0587-B33AD189ACE6}"/>
                    </a:ext>
                  </a:extLst>
                </p:cNvPr>
                <p:cNvGrpSpPr/>
                <p:nvPr/>
              </p:nvGrpSpPr>
              <p:grpSpPr>
                <a:xfrm>
                  <a:off x="5080000" y="3589929"/>
                  <a:ext cx="168118" cy="59506"/>
                  <a:chOff x="767154" y="1053474"/>
                  <a:chExt cx="204358" cy="72334"/>
                </a:xfrm>
              </p:grpSpPr>
              <p:sp>
                <p:nvSpPr>
                  <p:cNvPr id="63" name="이등변 삼각형 62">
                    <a:extLst>
                      <a:ext uri="{FF2B5EF4-FFF2-40B4-BE49-F238E27FC236}">
                        <a16:creationId xmlns:a16="http://schemas.microsoft.com/office/drawing/2014/main" id="{AF44005D-9C83-7489-F4E3-1DC35B57DB78}"/>
                      </a:ext>
                    </a:extLst>
                  </p:cNvPr>
                  <p:cNvSpPr/>
                  <p:nvPr/>
                </p:nvSpPr>
                <p:spPr>
                  <a:xfrm rot="5400000">
                    <a:off x="909469" y="1063762"/>
                    <a:ext cx="72332" cy="51755"/>
                  </a:xfrm>
                  <a:prstGeom prst="triangl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4" name="이등변 삼각형 63">
                    <a:extLst>
                      <a:ext uri="{FF2B5EF4-FFF2-40B4-BE49-F238E27FC236}">
                        <a16:creationId xmlns:a16="http://schemas.microsoft.com/office/drawing/2014/main" id="{C9185B46-7EF4-19A0-84CD-0CE66C79D20B}"/>
                      </a:ext>
                    </a:extLst>
                  </p:cNvPr>
                  <p:cNvSpPr/>
                  <p:nvPr/>
                </p:nvSpPr>
                <p:spPr>
                  <a:xfrm rot="5400000">
                    <a:off x="833167" y="1063763"/>
                    <a:ext cx="72332" cy="51755"/>
                  </a:xfrm>
                  <a:prstGeom prst="triangl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5" name="이등변 삼각형 64">
                    <a:extLst>
                      <a:ext uri="{FF2B5EF4-FFF2-40B4-BE49-F238E27FC236}">
                        <a16:creationId xmlns:a16="http://schemas.microsoft.com/office/drawing/2014/main" id="{B6465A5B-C859-4FDB-E0DE-9DF20227EF0E}"/>
                      </a:ext>
                    </a:extLst>
                  </p:cNvPr>
                  <p:cNvSpPr/>
                  <p:nvPr/>
                </p:nvSpPr>
                <p:spPr>
                  <a:xfrm rot="5400000">
                    <a:off x="756866" y="1063764"/>
                    <a:ext cx="72332" cy="51755"/>
                  </a:xfrm>
                  <a:prstGeom prst="triangl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  <p:grpSp>
              <p:nvGrpSpPr>
                <p:cNvPr id="57" name="그룹 56">
                  <a:extLst>
                    <a:ext uri="{FF2B5EF4-FFF2-40B4-BE49-F238E27FC236}">
                      <a16:creationId xmlns:a16="http://schemas.microsoft.com/office/drawing/2014/main" id="{899F768F-29A2-3F42-11CC-40F8FF76C944}"/>
                    </a:ext>
                  </a:extLst>
                </p:cNvPr>
                <p:cNvGrpSpPr/>
                <p:nvPr/>
              </p:nvGrpSpPr>
              <p:grpSpPr>
                <a:xfrm>
                  <a:off x="3410024" y="3510651"/>
                  <a:ext cx="1908756" cy="216000"/>
                  <a:chOff x="3410024" y="2908078"/>
                  <a:chExt cx="1908756" cy="216000"/>
                </a:xfrm>
              </p:grpSpPr>
              <p:sp>
                <p:nvSpPr>
                  <p:cNvPr id="58" name="사각형: 둥근 모서리 1">
                    <a:extLst>
                      <a:ext uri="{FF2B5EF4-FFF2-40B4-BE49-F238E27FC236}">
                        <a16:creationId xmlns:a16="http://schemas.microsoft.com/office/drawing/2014/main" id="{0B667898-EE56-2588-2A44-5FE4D680A464}"/>
                      </a:ext>
                    </a:extLst>
                  </p:cNvPr>
                  <p:cNvSpPr/>
                  <p:nvPr/>
                </p:nvSpPr>
                <p:spPr>
                  <a:xfrm>
                    <a:off x="3410024" y="2908078"/>
                    <a:ext cx="1908756" cy="216000"/>
                  </a:xfrm>
                  <a:prstGeom prst="roundRect">
                    <a:avLst/>
                  </a:prstGeom>
                  <a:solidFill>
                    <a:srgbClr val="C9E2FF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defTabSz="685800" fontAlgn="ctr" latinLnBrk="0">
                      <a:lnSpc>
                        <a:spcPct val="90000"/>
                      </a:lnSpc>
                    </a:pPr>
                    <a:r>
                      <a:rPr lang="en-US" altLang="ko-KR" sz="120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latin typeface="Bahnschrift" panose="020B0502040204020203" pitchFamily="34" charset="0"/>
                        <a:cs typeface="Calibri" panose="020F0502020204030204" pitchFamily="34" charset="0"/>
                      </a:rPr>
                      <a:t>HS Code (6</a:t>
                    </a:r>
                    <a:r>
                      <a:rPr lang="ko-KR" altLang="en-US" sz="120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latin typeface="Bahnschrift" panose="020B0502040204020203" pitchFamily="34" charset="0"/>
                        <a:cs typeface="Calibri" panose="020F0502020204030204" pitchFamily="34" charset="0"/>
                      </a:rPr>
                      <a:t>단위</a:t>
                    </a:r>
                    <a:r>
                      <a:rPr lang="en-US" altLang="ko-KR" sz="120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latin typeface="Bahnschrift" panose="020B0502040204020203" pitchFamily="34" charset="0"/>
                        <a:cs typeface="Calibri" panose="020F0502020204030204" pitchFamily="34" charset="0"/>
                      </a:rPr>
                      <a:t>)</a:t>
                    </a:r>
                  </a:p>
                </p:txBody>
              </p:sp>
              <p:grpSp>
                <p:nvGrpSpPr>
                  <p:cNvPr id="59" name="그룹 58">
                    <a:extLst>
                      <a:ext uri="{FF2B5EF4-FFF2-40B4-BE49-F238E27FC236}">
                        <a16:creationId xmlns:a16="http://schemas.microsoft.com/office/drawing/2014/main" id="{A781BEDF-B8A3-E2B2-CBD2-BCC02A4D9552}"/>
                      </a:ext>
                    </a:extLst>
                  </p:cNvPr>
                  <p:cNvGrpSpPr/>
                  <p:nvPr/>
                </p:nvGrpSpPr>
                <p:grpSpPr>
                  <a:xfrm>
                    <a:off x="5080000" y="2986325"/>
                    <a:ext cx="168118" cy="59506"/>
                    <a:chOff x="767154" y="1053474"/>
                    <a:chExt cx="204358" cy="72334"/>
                  </a:xfrm>
                </p:grpSpPr>
                <p:sp>
                  <p:nvSpPr>
                    <p:cNvPr id="60" name="이등변 삼각형 59">
                      <a:extLst>
                        <a:ext uri="{FF2B5EF4-FFF2-40B4-BE49-F238E27FC236}">
                          <a16:creationId xmlns:a16="http://schemas.microsoft.com/office/drawing/2014/main" id="{A6591F5D-0971-9E7B-8FA2-808C3DD1EBA0}"/>
                        </a:ext>
                      </a:extLst>
                    </p:cNvPr>
                    <p:cNvSpPr/>
                    <p:nvPr/>
                  </p:nvSpPr>
                  <p:spPr>
                    <a:xfrm rot="5400000">
                      <a:off x="909469" y="1063762"/>
                      <a:ext cx="72332" cy="51755"/>
                    </a:xfrm>
                    <a:prstGeom prst="triangle">
                      <a:avLst/>
                    </a:prstGeom>
                    <a:solidFill>
                      <a:srgbClr val="4472C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61" name="이등변 삼각형 60">
                      <a:extLst>
                        <a:ext uri="{FF2B5EF4-FFF2-40B4-BE49-F238E27FC236}">
                          <a16:creationId xmlns:a16="http://schemas.microsoft.com/office/drawing/2014/main" id="{9A89823C-9649-F385-A237-548AC9F0A8E4}"/>
                        </a:ext>
                      </a:extLst>
                    </p:cNvPr>
                    <p:cNvSpPr/>
                    <p:nvPr/>
                  </p:nvSpPr>
                  <p:spPr>
                    <a:xfrm rot="5400000">
                      <a:off x="833167" y="1063763"/>
                      <a:ext cx="72332" cy="51755"/>
                    </a:xfrm>
                    <a:prstGeom prst="triangle">
                      <a:avLst/>
                    </a:prstGeom>
                    <a:solidFill>
                      <a:srgbClr val="4472C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62" name="이등변 삼각형 61">
                      <a:extLst>
                        <a:ext uri="{FF2B5EF4-FFF2-40B4-BE49-F238E27FC236}">
                          <a16:creationId xmlns:a16="http://schemas.microsoft.com/office/drawing/2014/main" id="{9599817D-5FDD-16CF-80B5-26890BEC20B2}"/>
                        </a:ext>
                      </a:extLst>
                    </p:cNvPr>
                    <p:cNvSpPr/>
                    <p:nvPr/>
                  </p:nvSpPr>
                  <p:spPr>
                    <a:xfrm rot="5400000">
                      <a:off x="756866" y="1063764"/>
                      <a:ext cx="72332" cy="51755"/>
                    </a:xfrm>
                    <a:prstGeom prst="triangle">
                      <a:avLst/>
                    </a:prstGeom>
                    <a:solidFill>
                      <a:srgbClr val="4472C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p:txBody>
                </p:sp>
              </p:grpSp>
            </p:grpSp>
          </p:grpSp>
        </p:grpSp>
      </p:grp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65E78BBB-B6F9-7A66-4738-E66783264A01}"/>
              </a:ext>
            </a:extLst>
          </p:cNvPr>
          <p:cNvGrpSpPr/>
          <p:nvPr/>
        </p:nvGrpSpPr>
        <p:grpSpPr>
          <a:xfrm>
            <a:off x="3410024" y="4268247"/>
            <a:ext cx="3007308" cy="1037999"/>
            <a:chOff x="3410024" y="3852016"/>
            <a:chExt cx="3007308" cy="1037999"/>
          </a:xfrm>
        </p:grpSpPr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7F701366-E59F-0A2D-460F-E6D32B390CEC}"/>
                </a:ext>
              </a:extLst>
            </p:cNvPr>
            <p:cNvGrpSpPr/>
            <p:nvPr/>
          </p:nvGrpSpPr>
          <p:grpSpPr>
            <a:xfrm>
              <a:off x="3410024" y="3852016"/>
              <a:ext cx="1908756" cy="216000"/>
              <a:chOff x="3410024" y="2908078"/>
              <a:chExt cx="1908756" cy="216000"/>
            </a:xfrm>
          </p:grpSpPr>
          <p:sp>
            <p:nvSpPr>
              <p:cNvPr id="71" name="사각형: 둥근 모서리 1">
                <a:extLst>
                  <a:ext uri="{FF2B5EF4-FFF2-40B4-BE49-F238E27FC236}">
                    <a16:creationId xmlns:a16="http://schemas.microsoft.com/office/drawing/2014/main" id="{87DA56ED-ACB2-4BFB-6CA5-BE00F114DDE7}"/>
                  </a:ext>
                </a:extLst>
              </p:cNvPr>
              <p:cNvSpPr/>
              <p:nvPr/>
            </p:nvSpPr>
            <p:spPr>
              <a:xfrm>
                <a:off x="3410024" y="2908078"/>
                <a:ext cx="1908756" cy="216000"/>
              </a:xfrm>
              <a:prstGeom prst="roundRect">
                <a:avLst/>
              </a:prstGeom>
              <a:solidFill>
                <a:srgbClr val="C9E2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685800" fontAlgn="ctr" latinLnBrk="0">
                  <a:lnSpc>
                    <a:spcPct val="90000"/>
                  </a:lnSpc>
                </a:pPr>
                <a:r>
                  <a:rPr lang="ko-KR" altLang="en-US" sz="12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Bahnschrift" panose="020B0502040204020203" pitchFamily="34" charset="0"/>
                    <a:cs typeface="Calibri" panose="020F0502020204030204" pitchFamily="34" charset="0"/>
                  </a:rPr>
                  <a:t>주요 특징</a:t>
                </a:r>
                <a:endPara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Bahnschrift" panose="020B0502040204020203" pitchFamily="34" charset="0"/>
                  <a:cs typeface="Calibri" panose="020F0502020204030204" pitchFamily="34" charset="0"/>
                </a:endParaRPr>
              </a:p>
            </p:txBody>
          </p:sp>
          <p:grpSp>
            <p:nvGrpSpPr>
              <p:cNvPr id="72" name="그룹 71">
                <a:extLst>
                  <a:ext uri="{FF2B5EF4-FFF2-40B4-BE49-F238E27FC236}">
                    <a16:creationId xmlns:a16="http://schemas.microsoft.com/office/drawing/2014/main" id="{860134DC-454C-3CBA-8F21-5AE3FEF2298A}"/>
                  </a:ext>
                </a:extLst>
              </p:cNvPr>
              <p:cNvGrpSpPr/>
              <p:nvPr/>
            </p:nvGrpSpPr>
            <p:grpSpPr>
              <a:xfrm>
                <a:off x="5080000" y="2986325"/>
                <a:ext cx="168118" cy="59506"/>
                <a:chOff x="767154" y="1053474"/>
                <a:chExt cx="204358" cy="72334"/>
              </a:xfrm>
            </p:grpSpPr>
            <p:sp>
              <p:nvSpPr>
                <p:cNvPr id="73" name="이등변 삼각형 72">
                  <a:extLst>
                    <a:ext uri="{FF2B5EF4-FFF2-40B4-BE49-F238E27FC236}">
                      <a16:creationId xmlns:a16="http://schemas.microsoft.com/office/drawing/2014/main" id="{37A3046C-4533-548D-B23A-548271F2A5AF}"/>
                    </a:ext>
                  </a:extLst>
                </p:cNvPr>
                <p:cNvSpPr/>
                <p:nvPr/>
              </p:nvSpPr>
              <p:spPr>
                <a:xfrm rot="5400000">
                  <a:off x="909469" y="1063762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74" name="이등변 삼각형 73">
                  <a:extLst>
                    <a:ext uri="{FF2B5EF4-FFF2-40B4-BE49-F238E27FC236}">
                      <a16:creationId xmlns:a16="http://schemas.microsoft.com/office/drawing/2014/main" id="{3EFC2B9B-F659-35B9-A78F-CEB1AEB012CE}"/>
                    </a:ext>
                  </a:extLst>
                </p:cNvPr>
                <p:cNvSpPr/>
                <p:nvPr/>
              </p:nvSpPr>
              <p:spPr>
                <a:xfrm rot="5400000">
                  <a:off x="833167" y="1063763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75" name="이등변 삼각형 74">
                  <a:extLst>
                    <a:ext uri="{FF2B5EF4-FFF2-40B4-BE49-F238E27FC236}">
                      <a16:creationId xmlns:a16="http://schemas.microsoft.com/office/drawing/2014/main" id="{205EB2F8-F871-7FC7-F49A-30C16A18C6BB}"/>
                    </a:ext>
                  </a:extLst>
                </p:cNvPr>
                <p:cNvSpPr/>
                <p:nvPr/>
              </p:nvSpPr>
              <p:spPr>
                <a:xfrm rot="5400000">
                  <a:off x="756866" y="1063764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</p:grpSp>
        </p:grp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052F7A68-F521-7482-89C6-E232FF459E95}"/>
                </a:ext>
              </a:extLst>
            </p:cNvPr>
            <p:cNvSpPr txBox="1"/>
            <p:nvPr/>
          </p:nvSpPr>
          <p:spPr>
            <a:xfrm>
              <a:off x="3427040" y="4286003"/>
              <a:ext cx="2990292" cy="604012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lvl="0" defTabSz="685800" fontAlgn="ctr" latinLnBrk="0">
                <a:defRPr sz="1100" b="1" spc="-1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Bahnschrift Light" panose="020B0502040204020203" pitchFamily="34" charset="0"/>
                  <a:cs typeface="Calibri" panose="020F0502020204030204" pitchFamily="34" charset="0"/>
                </a:defRPr>
              </a:lvl1pPr>
            </a:lstStyle>
            <a:p>
              <a:pPr>
                <a:lnSpc>
                  <a:spcPct val="98000"/>
                </a:lnSpc>
                <a:spcBef>
                  <a:spcPts val="200"/>
                </a:spcBef>
                <a:spcAft>
                  <a:spcPts val="100"/>
                </a:spcAft>
              </a:pPr>
              <a:r>
                <a:rPr lang="ko-KR" altLang="en-US" sz="1000" b="0" dirty="0" err="1"/>
                <a:t>현대솔라텍은</a:t>
              </a:r>
              <a:r>
                <a:rPr lang="ko-KR" altLang="en-US" sz="1000" b="0" dirty="0"/>
                <a:t> 태양광 발전 사업의 파트너로서</a:t>
              </a:r>
              <a:r>
                <a:rPr lang="en-US" altLang="ko-KR" sz="1000" b="0" dirty="0"/>
                <a:t>, </a:t>
              </a:r>
              <a:r>
                <a:rPr lang="ko-KR" altLang="en-US" sz="1000" b="0" dirty="0"/>
                <a:t>우수한 친환경 에너지 기술 개발에 힘쓰고 있으며</a:t>
              </a:r>
              <a:r>
                <a:rPr lang="en-US" altLang="ko-KR" sz="1000" b="0" dirty="0"/>
                <a:t>, </a:t>
              </a:r>
              <a:r>
                <a:rPr lang="ko-KR" altLang="en-US" sz="1000" b="0" dirty="0"/>
                <a:t>친환경 성장 및 재생에너지 분야의 선도 기업으로 도약하고자 노력하고 있음</a:t>
              </a:r>
              <a:endParaRPr lang="en-US" altLang="ko-KR" sz="950" b="0" spc="-30" dirty="0">
                <a:solidFill>
                  <a:prstClr val="black">
                    <a:lumMod val="65000"/>
                    <a:lumOff val="35000"/>
                  </a:prstClr>
                </a:solidFill>
                <a:cs typeface="Calibri Light" panose="020F0302020204030204" pitchFamily="34" charset="0"/>
              </a:endParaRPr>
            </a:p>
          </p:txBody>
        </p:sp>
      </p:grpSp>
      <p:pic>
        <p:nvPicPr>
          <p:cNvPr id="76" name="그림 7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660" y="3440832"/>
            <a:ext cx="2661318" cy="1926138"/>
          </a:xfrm>
          <a:prstGeom prst="rect">
            <a:avLst/>
          </a:prstGeom>
        </p:spPr>
      </p:pic>
      <p:pic>
        <p:nvPicPr>
          <p:cNvPr id="78" name="그림 7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661" y="5343876"/>
            <a:ext cx="2661318" cy="1949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2386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F97A7435-E6FB-CC12-C4C0-0B4169B3FC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764344"/>
              </p:ext>
            </p:extLst>
          </p:nvPr>
        </p:nvGraphicFramePr>
        <p:xfrm>
          <a:off x="368300" y="1423988"/>
          <a:ext cx="6121040" cy="1112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972570336"/>
                    </a:ext>
                  </a:extLst>
                </a:gridCol>
                <a:gridCol w="4069040">
                  <a:extLst>
                    <a:ext uri="{9D8B030D-6E8A-4147-A177-3AD203B41FA5}">
                      <a16:colId xmlns:a16="http://schemas.microsoft.com/office/drawing/2014/main" val="2899322309"/>
                    </a:ext>
                  </a:extLst>
                </a:gridCol>
              </a:tblGrid>
              <a:tr h="117185">
                <a:tc gridSpan="2">
                  <a:txBody>
                    <a:bodyPr/>
                    <a:lstStyle/>
                    <a:p>
                      <a:pPr algn="ctr" fontAlgn="ctr" latinLnBrk="0"/>
                      <a:r>
                        <a:rPr lang="en-US" sz="1400" kern="1200" spc="-3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Bahnschrift" panose="020B0502040204020203" pitchFamily="34" charset="0"/>
                          <a:ea typeface="+mn-ea"/>
                          <a:cs typeface="+mn-cs"/>
                        </a:rPr>
                        <a:t>Company Information</a:t>
                      </a: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51316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 latinLnBrk="0"/>
                      <a:endParaRPr lang="en-US" sz="1200" b="0" i="0" u="none" strike="noStrike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맑은 고딕" panose="020B0503020000020004" pitchFamily="50" charset="-127"/>
                        <a:cs typeface="Calibri" panose="020F0502020204030204" pitchFamily="34" charset="0"/>
                      </a:endParaRP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100" b="0" i="0" u="none" strike="noStrike" kern="1200" cap="none" spc="0" normalizeH="0" baseline="0" noProof="0" dirty="0">
                          <a:ln>
                            <a:solidFill>
                              <a:srgbClr val="5B9BD5">
                                <a:shade val="50000"/>
                                <a:alpha val="0"/>
                              </a:srgbClr>
                            </a:solidFill>
                          </a:ln>
                          <a:solidFill>
                            <a:prstClr val="black">
                              <a:lumMod val="85000"/>
                              <a:lumOff val="15000"/>
                            </a:prstClr>
                          </a:solidFill>
                          <a:effectLst/>
                          <a:uLnTx/>
                          <a:uFillTx/>
                          <a:latin typeface="Bahnschrif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1. HYUNDAI SOLAR TECH</a:t>
                      </a:r>
                    </a:p>
                  </a:txBody>
                  <a:tcPr marL="72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884122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 latinLnBrk="0"/>
                      <a:endParaRPr lang="en-US" sz="1200" b="0" i="0" u="none" strike="noStrike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맑은 고딕" panose="020B0503020000020004" pitchFamily="50" charset="-127"/>
                        <a:cs typeface="Calibri" panose="020F0502020204030204" pitchFamily="34" charset="0"/>
                      </a:endParaRP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altLang="ko-KR" sz="1100" u="none" strike="noStrike" kern="1200" spc="-1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Park Su </a:t>
                      </a:r>
                      <a:r>
                        <a:rPr lang="en-US" altLang="ko-KR" sz="1100" u="none" strike="noStrike" kern="1200" spc="-1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ryeon</a:t>
                      </a:r>
                      <a:endParaRPr lang="en-US" altLang="ko-KR" sz="1100" u="none" strike="noStrike" kern="1200" spc="-10" baseline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Bahnschrift Ligh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72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24702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 fontAlgn="ctr" latinLnBrk="0"/>
                      <a:endParaRPr lang="en-US" sz="1200" b="0" i="0" u="none" strike="noStrike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맑은 고딕" panose="020B0503020000020004" pitchFamily="50" charset="-127"/>
                        <a:cs typeface="Calibri" panose="020F0502020204030204" pitchFamily="34" charset="0"/>
                      </a:endParaRP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altLang="ko-KR" sz="1100" u="none" strike="noStrike" kern="1200" spc="-1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www.hdstec.co.kr</a:t>
                      </a:r>
                    </a:p>
                  </a:txBody>
                  <a:tcPr marL="72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74707205"/>
                  </a:ext>
                </a:extLst>
              </a:tr>
            </a:tbl>
          </a:graphicData>
        </a:graphic>
      </p:graphicFrame>
      <p:grpSp>
        <p:nvGrpSpPr>
          <p:cNvPr id="3" name="그룹 2">
            <a:extLst>
              <a:ext uri="{FF2B5EF4-FFF2-40B4-BE49-F238E27FC236}">
                <a16:creationId xmlns:a16="http://schemas.microsoft.com/office/drawing/2014/main" id="{9B618D25-6C5A-4890-1A0A-F77DA3A42235}"/>
              </a:ext>
            </a:extLst>
          </p:cNvPr>
          <p:cNvGrpSpPr/>
          <p:nvPr/>
        </p:nvGrpSpPr>
        <p:grpSpPr>
          <a:xfrm>
            <a:off x="433774" y="1744794"/>
            <a:ext cx="1908756" cy="755750"/>
            <a:chOff x="433774" y="1744794"/>
            <a:chExt cx="1908756" cy="755750"/>
          </a:xfrm>
        </p:grpSpPr>
        <p:grpSp>
          <p:nvGrpSpPr>
            <p:cNvPr id="4" name="그룹 3">
              <a:extLst>
                <a:ext uri="{FF2B5EF4-FFF2-40B4-BE49-F238E27FC236}">
                  <a16:creationId xmlns:a16="http://schemas.microsoft.com/office/drawing/2014/main" id="{D57832C4-9849-E7FE-8962-8EA391C4D9F1}"/>
                </a:ext>
              </a:extLst>
            </p:cNvPr>
            <p:cNvGrpSpPr/>
            <p:nvPr/>
          </p:nvGrpSpPr>
          <p:grpSpPr>
            <a:xfrm>
              <a:off x="433774" y="1744794"/>
              <a:ext cx="1908756" cy="216000"/>
              <a:chOff x="3410024" y="2908078"/>
              <a:chExt cx="1908756" cy="216000"/>
            </a:xfrm>
          </p:grpSpPr>
          <p:sp>
            <p:nvSpPr>
              <p:cNvPr id="17" name="사각형: 둥근 모서리 1">
                <a:extLst>
                  <a:ext uri="{FF2B5EF4-FFF2-40B4-BE49-F238E27FC236}">
                    <a16:creationId xmlns:a16="http://schemas.microsoft.com/office/drawing/2014/main" id="{D0C611BA-D5DA-76B4-F6A4-2794416DDA07}"/>
                  </a:ext>
                </a:extLst>
              </p:cNvPr>
              <p:cNvSpPr/>
              <p:nvPr/>
            </p:nvSpPr>
            <p:spPr>
              <a:xfrm>
                <a:off x="3410024" y="2908078"/>
                <a:ext cx="1908756" cy="216000"/>
              </a:xfrm>
              <a:prstGeom prst="roundRect">
                <a:avLst/>
              </a:prstGeom>
              <a:solidFill>
                <a:srgbClr val="C9E2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685800" fontAlgn="ctr" latinLnBrk="0">
                  <a:lnSpc>
                    <a:spcPct val="90000"/>
                  </a:lnSpc>
                </a:pPr>
                <a:r>
                  <a:rPr lang="en-US" altLang="ko-KR" sz="12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Bahnschrift" panose="020B0502040204020203" pitchFamily="34" charset="0"/>
                    <a:cs typeface="Calibri" panose="020F0502020204030204" pitchFamily="34" charset="0"/>
                  </a:rPr>
                  <a:t>Company Name</a:t>
                </a:r>
              </a:p>
            </p:txBody>
          </p:sp>
          <p:grpSp>
            <p:nvGrpSpPr>
              <p:cNvPr id="18" name="그룹 17">
                <a:extLst>
                  <a:ext uri="{FF2B5EF4-FFF2-40B4-BE49-F238E27FC236}">
                    <a16:creationId xmlns:a16="http://schemas.microsoft.com/office/drawing/2014/main" id="{3C9C9CED-C770-4FD4-DD29-2371AC0BB53D}"/>
                  </a:ext>
                </a:extLst>
              </p:cNvPr>
              <p:cNvGrpSpPr/>
              <p:nvPr/>
            </p:nvGrpSpPr>
            <p:grpSpPr>
              <a:xfrm>
                <a:off x="5080000" y="2986325"/>
                <a:ext cx="168118" cy="59506"/>
                <a:chOff x="767154" y="1053474"/>
                <a:chExt cx="204358" cy="72334"/>
              </a:xfrm>
            </p:grpSpPr>
            <p:sp>
              <p:nvSpPr>
                <p:cNvPr id="19" name="이등변 삼각형 18">
                  <a:extLst>
                    <a:ext uri="{FF2B5EF4-FFF2-40B4-BE49-F238E27FC236}">
                      <a16:creationId xmlns:a16="http://schemas.microsoft.com/office/drawing/2014/main" id="{6D29D9CC-FC84-1F9D-7BB3-F8F0E0237B8C}"/>
                    </a:ext>
                  </a:extLst>
                </p:cNvPr>
                <p:cNvSpPr/>
                <p:nvPr/>
              </p:nvSpPr>
              <p:spPr>
                <a:xfrm rot="5400000">
                  <a:off x="909469" y="1063762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20" name="이등변 삼각형 19">
                  <a:extLst>
                    <a:ext uri="{FF2B5EF4-FFF2-40B4-BE49-F238E27FC236}">
                      <a16:creationId xmlns:a16="http://schemas.microsoft.com/office/drawing/2014/main" id="{52D1E4ED-5F39-DC4C-6F40-C389CD49473C}"/>
                    </a:ext>
                  </a:extLst>
                </p:cNvPr>
                <p:cNvSpPr/>
                <p:nvPr/>
              </p:nvSpPr>
              <p:spPr>
                <a:xfrm rot="5400000">
                  <a:off x="833167" y="1063763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21" name="이등변 삼각형 20">
                  <a:extLst>
                    <a:ext uri="{FF2B5EF4-FFF2-40B4-BE49-F238E27FC236}">
                      <a16:creationId xmlns:a16="http://schemas.microsoft.com/office/drawing/2014/main" id="{8FDF9C65-F37B-F45E-0CD4-989B6ABA266A}"/>
                    </a:ext>
                  </a:extLst>
                </p:cNvPr>
                <p:cNvSpPr/>
                <p:nvPr/>
              </p:nvSpPr>
              <p:spPr>
                <a:xfrm rot="5400000">
                  <a:off x="756866" y="1063764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</p:grpSp>
        </p:grpSp>
        <p:grpSp>
          <p:nvGrpSpPr>
            <p:cNvPr id="5" name="그룹 4">
              <a:extLst>
                <a:ext uri="{FF2B5EF4-FFF2-40B4-BE49-F238E27FC236}">
                  <a16:creationId xmlns:a16="http://schemas.microsoft.com/office/drawing/2014/main" id="{2831A5DA-6FBE-0506-CB7C-D139843D2659}"/>
                </a:ext>
              </a:extLst>
            </p:cNvPr>
            <p:cNvGrpSpPr/>
            <p:nvPr/>
          </p:nvGrpSpPr>
          <p:grpSpPr>
            <a:xfrm>
              <a:off x="433774" y="2011494"/>
              <a:ext cx="1908756" cy="216000"/>
              <a:chOff x="3410024" y="2908078"/>
              <a:chExt cx="1908756" cy="216000"/>
            </a:xfrm>
          </p:grpSpPr>
          <p:sp>
            <p:nvSpPr>
              <p:cNvPr id="12" name="사각형: 둥근 모서리 1">
                <a:extLst>
                  <a:ext uri="{FF2B5EF4-FFF2-40B4-BE49-F238E27FC236}">
                    <a16:creationId xmlns:a16="http://schemas.microsoft.com/office/drawing/2014/main" id="{211025DB-B995-EB9E-A0A0-2D4604EECB65}"/>
                  </a:ext>
                </a:extLst>
              </p:cNvPr>
              <p:cNvSpPr/>
              <p:nvPr/>
            </p:nvSpPr>
            <p:spPr>
              <a:xfrm>
                <a:off x="3410024" y="2908078"/>
                <a:ext cx="1908756" cy="216000"/>
              </a:xfrm>
              <a:prstGeom prst="roundRect">
                <a:avLst/>
              </a:prstGeom>
              <a:solidFill>
                <a:srgbClr val="C9E2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685800" fontAlgn="ctr" latinLnBrk="0">
                  <a:lnSpc>
                    <a:spcPct val="90000"/>
                  </a:lnSpc>
                </a:pPr>
                <a:r>
                  <a:rPr lang="en-US" altLang="ko-KR" sz="12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Bahnschrift" panose="020B0502040204020203" pitchFamily="34" charset="0"/>
                    <a:cs typeface="Calibri" panose="020F0502020204030204" pitchFamily="34" charset="0"/>
                  </a:rPr>
                  <a:t>Representative Name</a:t>
                </a:r>
              </a:p>
            </p:txBody>
          </p:sp>
          <p:grpSp>
            <p:nvGrpSpPr>
              <p:cNvPr id="13" name="그룹 12">
                <a:extLst>
                  <a:ext uri="{FF2B5EF4-FFF2-40B4-BE49-F238E27FC236}">
                    <a16:creationId xmlns:a16="http://schemas.microsoft.com/office/drawing/2014/main" id="{24CA3132-5EE1-3D4D-063F-C6B8804D89F4}"/>
                  </a:ext>
                </a:extLst>
              </p:cNvPr>
              <p:cNvGrpSpPr/>
              <p:nvPr/>
            </p:nvGrpSpPr>
            <p:grpSpPr>
              <a:xfrm>
                <a:off x="5080000" y="2986325"/>
                <a:ext cx="168118" cy="59506"/>
                <a:chOff x="767154" y="1053474"/>
                <a:chExt cx="204358" cy="72334"/>
              </a:xfrm>
            </p:grpSpPr>
            <p:sp>
              <p:nvSpPr>
                <p:cNvPr id="14" name="이등변 삼각형 13">
                  <a:extLst>
                    <a:ext uri="{FF2B5EF4-FFF2-40B4-BE49-F238E27FC236}">
                      <a16:creationId xmlns:a16="http://schemas.microsoft.com/office/drawing/2014/main" id="{8D3C6F3F-B3D0-2527-FE72-0148AA302DCF}"/>
                    </a:ext>
                  </a:extLst>
                </p:cNvPr>
                <p:cNvSpPr/>
                <p:nvPr/>
              </p:nvSpPr>
              <p:spPr>
                <a:xfrm rot="5400000">
                  <a:off x="909469" y="1063762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15" name="이등변 삼각형 14">
                  <a:extLst>
                    <a:ext uri="{FF2B5EF4-FFF2-40B4-BE49-F238E27FC236}">
                      <a16:creationId xmlns:a16="http://schemas.microsoft.com/office/drawing/2014/main" id="{B005017D-593C-FEC2-9166-D3BFE17016A8}"/>
                    </a:ext>
                  </a:extLst>
                </p:cNvPr>
                <p:cNvSpPr/>
                <p:nvPr/>
              </p:nvSpPr>
              <p:spPr>
                <a:xfrm rot="5400000">
                  <a:off x="833167" y="1063763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16" name="이등변 삼각형 15">
                  <a:extLst>
                    <a:ext uri="{FF2B5EF4-FFF2-40B4-BE49-F238E27FC236}">
                      <a16:creationId xmlns:a16="http://schemas.microsoft.com/office/drawing/2014/main" id="{FC38AE3B-4861-7FF4-2378-5770C6D6FC73}"/>
                    </a:ext>
                  </a:extLst>
                </p:cNvPr>
                <p:cNvSpPr/>
                <p:nvPr/>
              </p:nvSpPr>
              <p:spPr>
                <a:xfrm rot="5400000">
                  <a:off x="756866" y="1063764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</p:grpSp>
        </p:grpSp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4EDDC824-95F3-A115-18EE-66DD82D6AF73}"/>
                </a:ext>
              </a:extLst>
            </p:cNvPr>
            <p:cNvGrpSpPr/>
            <p:nvPr/>
          </p:nvGrpSpPr>
          <p:grpSpPr>
            <a:xfrm>
              <a:off x="433774" y="2284544"/>
              <a:ext cx="1908756" cy="216000"/>
              <a:chOff x="3410024" y="2908078"/>
              <a:chExt cx="1908756" cy="216000"/>
            </a:xfrm>
          </p:grpSpPr>
          <p:sp>
            <p:nvSpPr>
              <p:cNvPr id="7" name="사각형: 둥근 모서리 1">
                <a:extLst>
                  <a:ext uri="{FF2B5EF4-FFF2-40B4-BE49-F238E27FC236}">
                    <a16:creationId xmlns:a16="http://schemas.microsoft.com/office/drawing/2014/main" id="{F8070EF0-C8C4-71AB-AAF0-4C2098134159}"/>
                  </a:ext>
                </a:extLst>
              </p:cNvPr>
              <p:cNvSpPr/>
              <p:nvPr/>
            </p:nvSpPr>
            <p:spPr>
              <a:xfrm>
                <a:off x="3410024" y="2908078"/>
                <a:ext cx="1908756" cy="216000"/>
              </a:xfrm>
              <a:prstGeom prst="roundRect">
                <a:avLst/>
              </a:prstGeom>
              <a:solidFill>
                <a:srgbClr val="C9E2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685800" fontAlgn="ctr" latinLnBrk="0">
                  <a:lnSpc>
                    <a:spcPct val="90000"/>
                  </a:lnSpc>
                </a:pPr>
                <a:r>
                  <a:rPr lang="en-US" altLang="ko-KR" sz="12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Bahnschrift" panose="020B0502040204020203" pitchFamily="34" charset="0"/>
                    <a:cs typeface="Calibri" panose="020F0502020204030204" pitchFamily="34" charset="0"/>
                  </a:rPr>
                  <a:t>Homepage</a:t>
                </a:r>
              </a:p>
            </p:txBody>
          </p:sp>
          <p:grpSp>
            <p:nvGrpSpPr>
              <p:cNvPr id="8" name="그룹 7">
                <a:extLst>
                  <a:ext uri="{FF2B5EF4-FFF2-40B4-BE49-F238E27FC236}">
                    <a16:creationId xmlns:a16="http://schemas.microsoft.com/office/drawing/2014/main" id="{75348275-0AFB-2DC4-152C-527E30B9072A}"/>
                  </a:ext>
                </a:extLst>
              </p:cNvPr>
              <p:cNvGrpSpPr/>
              <p:nvPr/>
            </p:nvGrpSpPr>
            <p:grpSpPr>
              <a:xfrm>
                <a:off x="5080000" y="2986325"/>
                <a:ext cx="168118" cy="59506"/>
                <a:chOff x="767154" y="1053474"/>
                <a:chExt cx="204358" cy="72334"/>
              </a:xfrm>
            </p:grpSpPr>
            <p:sp>
              <p:nvSpPr>
                <p:cNvPr id="9" name="이등변 삼각형 8">
                  <a:extLst>
                    <a:ext uri="{FF2B5EF4-FFF2-40B4-BE49-F238E27FC236}">
                      <a16:creationId xmlns:a16="http://schemas.microsoft.com/office/drawing/2014/main" id="{59BC12C9-A8AB-AE4E-344F-591DC345BF39}"/>
                    </a:ext>
                  </a:extLst>
                </p:cNvPr>
                <p:cNvSpPr/>
                <p:nvPr/>
              </p:nvSpPr>
              <p:spPr>
                <a:xfrm rot="5400000">
                  <a:off x="909469" y="1063762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10" name="이등변 삼각형 9">
                  <a:extLst>
                    <a:ext uri="{FF2B5EF4-FFF2-40B4-BE49-F238E27FC236}">
                      <a16:creationId xmlns:a16="http://schemas.microsoft.com/office/drawing/2014/main" id="{B48D6192-870E-2E78-DD43-2917E65A46A7}"/>
                    </a:ext>
                  </a:extLst>
                </p:cNvPr>
                <p:cNvSpPr/>
                <p:nvPr/>
              </p:nvSpPr>
              <p:spPr>
                <a:xfrm rot="5400000">
                  <a:off x="833167" y="1063763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11" name="이등변 삼각형 10">
                  <a:extLst>
                    <a:ext uri="{FF2B5EF4-FFF2-40B4-BE49-F238E27FC236}">
                      <a16:creationId xmlns:a16="http://schemas.microsoft.com/office/drawing/2014/main" id="{19C1B9E5-61B1-6BA6-8F70-FE8257B4FF77}"/>
                    </a:ext>
                  </a:extLst>
                </p:cNvPr>
                <p:cNvSpPr/>
                <p:nvPr/>
              </p:nvSpPr>
              <p:spPr>
                <a:xfrm rot="5400000">
                  <a:off x="756866" y="1063764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</p:grpSp>
        </p:grpSp>
      </p:grpSp>
      <p:graphicFrame>
        <p:nvGraphicFramePr>
          <p:cNvPr id="22" name="표 21">
            <a:extLst>
              <a:ext uri="{FF2B5EF4-FFF2-40B4-BE49-F238E27FC236}">
                <a16:creationId xmlns:a16="http://schemas.microsoft.com/office/drawing/2014/main" id="{F58017EF-D431-1E48-4E83-6600373C5729}"/>
              </a:ext>
            </a:extLst>
          </p:cNvPr>
          <p:cNvGraphicFramePr>
            <a:graphicFrameLocks noGrp="1"/>
          </p:cNvGraphicFramePr>
          <p:nvPr/>
        </p:nvGraphicFramePr>
        <p:xfrm>
          <a:off x="372752" y="2653692"/>
          <a:ext cx="6121400" cy="55616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52688">
                  <a:extLst>
                    <a:ext uri="{9D8B030D-6E8A-4147-A177-3AD203B41FA5}">
                      <a16:colId xmlns:a16="http://schemas.microsoft.com/office/drawing/2014/main" val="972570336"/>
                    </a:ext>
                  </a:extLst>
                </a:gridCol>
                <a:gridCol w="3168712">
                  <a:extLst>
                    <a:ext uri="{9D8B030D-6E8A-4147-A177-3AD203B41FA5}">
                      <a16:colId xmlns:a16="http://schemas.microsoft.com/office/drawing/2014/main" val="3279237964"/>
                    </a:ext>
                  </a:extLst>
                </a:gridCol>
              </a:tblGrid>
              <a:tr h="117185">
                <a:tc gridSpan="2"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1400" kern="1200" spc="-3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Bahnschrift" panose="020B0502040204020203" pitchFamily="34" charset="0"/>
                          <a:ea typeface="+mn-ea"/>
                          <a:cs typeface="+mn-cs"/>
                        </a:rPr>
                        <a:t>Product Information</a:t>
                      </a: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1334630"/>
                  </a:ext>
                </a:extLst>
              </a:tr>
              <a:tr h="5276261">
                <a:tc>
                  <a:txBody>
                    <a:bodyPr/>
                    <a:lstStyle/>
                    <a:p>
                      <a:pPr algn="ctr" fontAlgn="ctr" latinLnBrk="0"/>
                      <a:endParaRPr lang="en-US" sz="1100" b="0" i="0" u="none" strike="noStrike" dirty="0">
                        <a:solidFill>
                          <a:schemeClr val="bg1">
                            <a:lumMod val="8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950" b="0" i="0" u="none" strike="noStrike" kern="1200" cap="none" spc="-10" normalizeH="0" baseline="0" noProof="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effectLst/>
                        <a:uLnTx/>
                        <a:uFillTx/>
                        <a:latin typeface="Bahnschrift" panose="020B0502040204020203" pitchFamily="34" charset="0"/>
                        <a:ea typeface="+mn-ea"/>
                        <a:cs typeface="Calibri Light" panose="020F0302020204030204" pitchFamily="34" charset="0"/>
                      </a:endParaRPr>
                    </a:p>
                  </a:txBody>
                  <a:tcPr marL="108000" marR="72000" marT="36000" marB="3600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8406209"/>
                  </a:ext>
                </a:extLst>
              </a:tr>
            </a:tbl>
          </a:graphicData>
        </a:graphic>
      </p:graphicFrame>
      <p:graphicFrame>
        <p:nvGraphicFramePr>
          <p:cNvPr id="23" name="표 22">
            <a:extLst>
              <a:ext uri="{FF2B5EF4-FFF2-40B4-BE49-F238E27FC236}">
                <a16:creationId xmlns:a16="http://schemas.microsoft.com/office/drawing/2014/main" id="{A9E77920-9EAF-9AEA-36BC-52D5690E4B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8500436"/>
              </p:ext>
            </p:extLst>
          </p:nvPr>
        </p:nvGraphicFramePr>
        <p:xfrm>
          <a:off x="368300" y="8024444"/>
          <a:ext cx="6121040" cy="13146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52000">
                  <a:extLst>
                    <a:ext uri="{9D8B030D-6E8A-4147-A177-3AD203B41FA5}">
                      <a16:colId xmlns:a16="http://schemas.microsoft.com/office/drawing/2014/main" val="972570336"/>
                    </a:ext>
                  </a:extLst>
                </a:gridCol>
                <a:gridCol w="4069040">
                  <a:extLst>
                    <a:ext uri="{9D8B030D-6E8A-4147-A177-3AD203B41FA5}">
                      <a16:colId xmlns:a16="http://schemas.microsoft.com/office/drawing/2014/main" val="2899322309"/>
                    </a:ext>
                  </a:extLst>
                </a:gridCol>
              </a:tblGrid>
              <a:tr h="286762">
                <a:tc gridSpan="2"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1400" kern="1200" spc="-3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Bahnschrift" panose="020B0502040204020203" pitchFamily="34" charset="0"/>
                          <a:ea typeface="+mn-ea"/>
                          <a:cs typeface="+mn-cs"/>
                        </a:rPr>
                        <a:t>Additional Information </a:t>
                      </a: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16281945"/>
                  </a:ext>
                </a:extLst>
              </a:tr>
              <a:tr h="292309"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endParaRPr lang="en-US" sz="1200" b="0" u="none" strike="noStrike" kern="120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72000" marR="72000" marT="54000" marB="5400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altLang="ko-KR" sz="1100" u="none" strike="noStrike" kern="1200" spc="-1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Main-Biz, </a:t>
                      </a:r>
                      <a:r>
                        <a:rPr lang="en-US" altLang="ko-KR" sz="1100" u="none" strike="noStrike" kern="1200" spc="-10" baseline="0" dirty="0" err="1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Inno</a:t>
                      </a:r>
                      <a:r>
                        <a:rPr lang="en-US" altLang="ko-KR" sz="1100" u="none" strike="noStrike" kern="1200" spc="-1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-BIZ, Global IP STAR ,T3</a:t>
                      </a:r>
                    </a:p>
                  </a:txBody>
                  <a:tcPr marL="144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79075872"/>
                  </a:ext>
                </a:extLst>
              </a:tr>
              <a:tr h="292309"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endParaRPr lang="en-US" sz="1200" b="0" u="none" strike="noStrike" kern="120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72000" marR="72000" marT="54000" marB="5400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685800" rtl="0" eaLnBrk="1" fontAlgn="ctr" latinLnBrk="0" hangingPunct="1"/>
                      <a:r>
                        <a:rPr lang="en-US" altLang="ko-KR" sz="1100" u="none" strike="noStrike" kern="1200" spc="-10" baseline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</a:p>
                  </a:txBody>
                  <a:tcPr marL="144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8343124"/>
                  </a:ext>
                </a:extLst>
              </a:tr>
              <a:tr h="292309">
                <a:tc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endParaRPr lang="en-US" sz="1200" b="0" u="none" strike="noStrike" kern="120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72000" marR="72000" marT="54000" marB="5400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n-NO" altLang="ko-KR" sz="1100" u="none" strike="noStrike" kern="1200" spc="-10" baseline="0" noProof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-</a:t>
                      </a:r>
                      <a:r>
                        <a:rPr lang="en-US" altLang="ko-KR" sz="1100" u="none" strike="noStrike" kern="1200" spc="-10" baseline="0" noProof="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Bahnschrift Light" panose="020B0502040204020203" pitchFamily="34" charset="0"/>
                          <a:ea typeface="+mn-ea"/>
                          <a:cs typeface="Calibri" panose="020F0502020204030204" pitchFamily="34" charset="0"/>
                        </a:rPr>
                        <a:t>Participation in Housing/Building Support Project of Korea Energy Agency , Energy Valley</a:t>
                      </a:r>
                      <a:endParaRPr lang="nn-NO" altLang="ko-KR" sz="1100" u="none" strike="noStrike" kern="1200" spc="-10" baseline="0" noProof="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Bahnschrift Light" panose="020B0502040204020203" pitchFamily="34" charset="0"/>
                        <a:ea typeface="+mn-ea"/>
                        <a:cs typeface="Calibri" panose="020F0502020204030204" pitchFamily="34" charset="0"/>
                      </a:endParaRPr>
                    </a:p>
                  </a:txBody>
                  <a:tcPr marL="144000" marR="72000" marT="54000" marB="540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1524317"/>
                  </a:ext>
                </a:extLst>
              </a:tr>
            </a:tbl>
          </a:graphicData>
        </a:graphic>
      </p:graphicFrame>
      <p:grpSp>
        <p:nvGrpSpPr>
          <p:cNvPr id="24" name="그룹 23">
            <a:extLst>
              <a:ext uri="{FF2B5EF4-FFF2-40B4-BE49-F238E27FC236}">
                <a16:creationId xmlns:a16="http://schemas.microsoft.com/office/drawing/2014/main" id="{2BD3DAB4-0EEA-9589-ADFB-FD987E8729AA}"/>
              </a:ext>
            </a:extLst>
          </p:cNvPr>
          <p:cNvGrpSpPr/>
          <p:nvPr/>
        </p:nvGrpSpPr>
        <p:grpSpPr>
          <a:xfrm>
            <a:off x="433774" y="8345714"/>
            <a:ext cx="1908756" cy="216000"/>
            <a:chOff x="3410024" y="2908078"/>
            <a:chExt cx="1908756" cy="216000"/>
          </a:xfrm>
        </p:grpSpPr>
        <p:sp>
          <p:nvSpPr>
            <p:cNvPr id="25" name="사각형: 둥근 모서리 1">
              <a:extLst>
                <a:ext uri="{FF2B5EF4-FFF2-40B4-BE49-F238E27FC236}">
                  <a16:creationId xmlns:a16="http://schemas.microsoft.com/office/drawing/2014/main" id="{0C522DF0-C9AA-6B56-2183-34BD7694E5A6}"/>
                </a:ext>
              </a:extLst>
            </p:cNvPr>
            <p:cNvSpPr/>
            <p:nvPr/>
          </p:nvSpPr>
          <p:spPr>
            <a:xfrm>
              <a:off x="3410024" y="2908078"/>
              <a:ext cx="1908756" cy="216000"/>
            </a:xfrm>
            <a:prstGeom prst="roundRect">
              <a:avLst/>
            </a:prstGeom>
            <a:solidFill>
              <a:srgbClr val="C9E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685800" fontAlgn="ctr" latinLnBrk="0">
                <a:lnSpc>
                  <a:spcPct val="90000"/>
                </a:lnSpc>
              </a:pPr>
              <a:r>
                <a: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Bahnschrift" panose="020B0502040204020203" pitchFamily="34" charset="0"/>
                  <a:cs typeface="Calibri" panose="020F0502020204030204" pitchFamily="34" charset="0"/>
                </a:rPr>
                <a:t>Certifications</a:t>
              </a:r>
            </a:p>
          </p:txBody>
        </p:sp>
        <p:grpSp>
          <p:nvGrpSpPr>
            <p:cNvPr id="26" name="그룹 25">
              <a:extLst>
                <a:ext uri="{FF2B5EF4-FFF2-40B4-BE49-F238E27FC236}">
                  <a16:creationId xmlns:a16="http://schemas.microsoft.com/office/drawing/2014/main" id="{1E89464B-D42F-E9CF-2816-D76492B4BE62}"/>
                </a:ext>
              </a:extLst>
            </p:cNvPr>
            <p:cNvGrpSpPr/>
            <p:nvPr/>
          </p:nvGrpSpPr>
          <p:grpSpPr>
            <a:xfrm>
              <a:off x="5080000" y="2986325"/>
              <a:ext cx="168118" cy="59506"/>
              <a:chOff x="767154" y="1053474"/>
              <a:chExt cx="204358" cy="72334"/>
            </a:xfrm>
          </p:grpSpPr>
          <p:sp>
            <p:nvSpPr>
              <p:cNvPr id="27" name="이등변 삼각형 26">
                <a:extLst>
                  <a:ext uri="{FF2B5EF4-FFF2-40B4-BE49-F238E27FC236}">
                    <a16:creationId xmlns:a16="http://schemas.microsoft.com/office/drawing/2014/main" id="{F41339E4-B5F5-96FE-DE3E-EA9613E03C8D}"/>
                  </a:ext>
                </a:extLst>
              </p:cNvPr>
              <p:cNvSpPr/>
              <p:nvPr/>
            </p:nvSpPr>
            <p:spPr>
              <a:xfrm rot="5400000">
                <a:off x="909469" y="1063762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28" name="이등변 삼각형 27">
                <a:extLst>
                  <a:ext uri="{FF2B5EF4-FFF2-40B4-BE49-F238E27FC236}">
                    <a16:creationId xmlns:a16="http://schemas.microsoft.com/office/drawing/2014/main" id="{69348BAE-949D-4700-F37D-B3A515626522}"/>
                  </a:ext>
                </a:extLst>
              </p:cNvPr>
              <p:cNvSpPr/>
              <p:nvPr/>
            </p:nvSpPr>
            <p:spPr>
              <a:xfrm rot="5400000">
                <a:off x="833167" y="1063763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29" name="이등변 삼각형 28">
                <a:extLst>
                  <a:ext uri="{FF2B5EF4-FFF2-40B4-BE49-F238E27FC236}">
                    <a16:creationId xmlns:a16="http://schemas.microsoft.com/office/drawing/2014/main" id="{BC3B7285-3317-8DEA-F1AE-BF413D47076B}"/>
                  </a:ext>
                </a:extLst>
              </p:cNvPr>
              <p:cNvSpPr/>
              <p:nvPr/>
            </p:nvSpPr>
            <p:spPr>
              <a:xfrm rot="5400000">
                <a:off x="756866" y="1063764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</p:grpSp>
      </p:grp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DE3994E9-AC5D-CCD9-C619-9D1F7598FBBF}"/>
              </a:ext>
            </a:extLst>
          </p:cNvPr>
          <p:cNvGrpSpPr/>
          <p:nvPr/>
        </p:nvGrpSpPr>
        <p:grpSpPr>
          <a:xfrm>
            <a:off x="433774" y="8661412"/>
            <a:ext cx="1908756" cy="216000"/>
            <a:chOff x="3410024" y="2908078"/>
            <a:chExt cx="1908756" cy="216000"/>
          </a:xfrm>
        </p:grpSpPr>
        <p:sp>
          <p:nvSpPr>
            <p:cNvPr id="31" name="사각형: 둥근 모서리 1">
              <a:extLst>
                <a:ext uri="{FF2B5EF4-FFF2-40B4-BE49-F238E27FC236}">
                  <a16:creationId xmlns:a16="http://schemas.microsoft.com/office/drawing/2014/main" id="{6B835618-EB1E-2AC4-B33A-272F35E03479}"/>
                </a:ext>
              </a:extLst>
            </p:cNvPr>
            <p:cNvSpPr/>
            <p:nvPr/>
          </p:nvSpPr>
          <p:spPr>
            <a:xfrm>
              <a:off x="3410024" y="2908078"/>
              <a:ext cx="1908756" cy="216000"/>
            </a:xfrm>
            <a:prstGeom prst="roundRect">
              <a:avLst/>
            </a:prstGeom>
            <a:solidFill>
              <a:srgbClr val="C9E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685800" fontAlgn="ctr" latinLnBrk="0">
                <a:lnSpc>
                  <a:spcPct val="90000"/>
                </a:lnSpc>
              </a:pPr>
              <a:r>
                <a: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Bahnschrift" panose="020B0502040204020203" pitchFamily="34" charset="0"/>
                  <a:cs typeface="Calibri" panose="020F0502020204030204" pitchFamily="34" charset="0"/>
                </a:rPr>
                <a:t>Export Areas</a:t>
              </a:r>
            </a:p>
          </p:txBody>
        </p:sp>
        <p:grpSp>
          <p:nvGrpSpPr>
            <p:cNvPr id="32" name="그룹 31">
              <a:extLst>
                <a:ext uri="{FF2B5EF4-FFF2-40B4-BE49-F238E27FC236}">
                  <a16:creationId xmlns:a16="http://schemas.microsoft.com/office/drawing/2014/main" id="{DC3589FC-061B-75BA-A966-CCC076EA13B8}"/>
                </a:ext>
              </a:extLst>
            </p:cNvPr>
            <p:cNvGrpSpPr/>
            <p:nvPr/>
          </p:nvGrpSpPr>
          <p:grpSpPr>
            <a:xfrm>
              <a:off x="5080000" y="2986325"/>
              <a:ext cx="168118" cy="59506"/>
              <a:chOff x="767154" y="1053474"/>
              <a:chExt cx="204358" cy="72334"/>
            </a:xfrm>
          </p:grpSpPr>
          <p:sp>
            <p:nvSpPr>
              <p:cNvPr id="33" name="이등변 삼각형 32">
                <a:extLst>
                  <a:ext uri="{FF2B5EF4-FFF2-40B4-BE49-F238E27FC236}">
                    <a16:creationId xmlns:a16="http://schemas.microsoft.com/office/drawing/2014/main" id="{94CE0405-9D07-F72B-E615-412DE7AFD4D0}"/>
                  </a:ext>
                </a:extLst>
              </p:cNvPr>
              <p:cNvSpPr/>
              <p:nvPr/>
            </p:nvSpPr>
            <p:spPr>
              <a:xfrm rot="5400000">
                <a:off x="909469" y="1063762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4" name="이등변 삼각형 33">
                <a:extLst>
                  <a:ext uri="{FF2B5EF4-FFF2-40B4-BE49-F238E27FC236}">
                    <a16:creationId xmlns:a16="http://schemas.microsoft.com/office/drawing/2014/main" id="{F741CC10-B8E4-70D5-B34A-DECE66530D3D}"/>
                  </a:ext>
                </a:extLst>
              </p:cNvPr>
              <p:cNvSpPr/>
              <p:nvPr/>
            </p:nvSpPr>
            <p:spPr>
              <a:xfrm rot="5400000">
                <a:off x="833167" y="1063763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35" name="이등변 삼각형 34">
                <a:extLst>
                  <a:ext uri="{FF2B5EF4-FFF2-40B4-BE49-F238E27FC236}">
                    <a16:creationId xmlns:a16="http://schemas.microsoft.com/office/drawing/2014/main" id="{A9D42689-66CC-C942-EFF7-4E365ED1EB0F}"/>
                  </a:ext>
                </a:extLst>
              </p:cNvPr>
              <p:cNvSpPr/>
              <p:nvPr/>
            </p:nvSpPr>
            <p:spPr>
              <a:xfrm rot="5400000">
                <a:off x="756866" y="1063764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</p:grpSp>
      </p:grpSp>
      <p:grpSp>
        <p:nvGrpSpPr>
          <p:cNvPr id="36" name="그룹 35">
            <a:extLst>
              <a:ext uri="{FF2B5EF4-FFF2-40B4-BE49-F238E27FC236}">
                <a16:creationId xmlns:a16="http://schemas.microsoft.com/office/drawing/2014/main" id="{516DB7B2-0486-CDC1-5074-B7AAA31412A4}"/>
              </a:ext>
            </a:extLst>
          </p:cNvPr>
          <p:cNvGrpSpPr/>
          <p:nvPr/>
        </p:nvGrpSpPr>
        <p:grpSpPr>
          <a:xfrm>
            <a:off x="440668" y="8949444"/>
            <a:ext cx="1908756" cy="245756"/>
            <a:chOff x="3416374" y="2800075"/>
            <a:chExt cx="1908756" cy="245756"/>
          </a:xfrm>
        </p:grpSpPr>
        <p:sp>
          <p:nvSpPr>
            <p:cNvPr id="37" name="사각형: 둥근 모서리 1">
              <a:extLst>
                <a:ext uri="{FF2B5EF4-FFF2-40B4-BE49-F238E27FC236}">
                  <a16:creationId xmlns:a16="http://schemas.microsoft.com/office/drawing/2014/main" id="{BA2F215A-FD05-3391-3A1D-03D93A2B4647}"/>
                </a:ext>
              </a:extLst>
            </p:cNvPr>
            <p:cNvSpPr/>
            <p:nvPr/>
          </p:nvSpPr>
          <p:spPr>
            <a:xfrm>
              <a:off x="3416374" y="2800075"/>
              <a:ext cx="1908756" cy="216000"/>
            </a:xfrm>
            <a:prstGeom prst="roundRect">
              <a:avLst/>
            </a:prstGeom>
            <a:solidFill>
              <a:srgbClr val="C9E2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685800" fontAlgn="ctr" latinLnBrk="0">
                <a:lnSpc>
                  <a:spcPct val="90000"/>
                </a:lnSpc>
              </a:pPr>
              <a:r>
                <a:rPr lang="en-US" altLang="ko-KR" sz="12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5">
                      <a:lumMod val="75000"/>
                    </a:schemeClr>
                  </a:solidFill>
                  <a:latin typeface="Bahnschrift" panose="020B0502040204020203" pitchFamily="34" charset="0"/>
                  <a:cs typeface="Calibri" panose="020F0502020204030204" pitchFamily="34" charset="0"/>
                </a:rPr>
                <a:t>Local/Global  Clients</a:t>
              </a:r>
            </a:p>
          </p:txBody>
        </p: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id="{47DBF028-98A5-7891-A0E0-B93DDB89ED40}"/>
                </a:ext>
              </a:extLst>
            </p:cNvPr>
            <p:cNvGrpSpPr/>
            <p:nvPr/>
          </p:nvGrpSpPr>
          <p:grpSpPr>
            <a:xfrm>
              <a:off x="5080000" y="2986325"/>
              <a:ext cx="168118" cy="59506"/>
              <a:chOff x="767154" y="1053474"/>
              <a:chExt cx="204358" cy="72334"/>
            </a:xfrm>
          </p:grpSpPr>
          <p:sp>
            <p:nvSpPr>
              <p:cNvPr id="39" name="이등변 삼각형 38">
                <a:extLst>
                  <a:ext uri="{FF2B5EF4-FFF2-40B4-BE49-F238E27FC236}">
                    <a16:creationId xmlns:a16="http://schemas.microsoft.com/office/drawing/2014/main" id="{B920B29D-26F1-C569-A813-27FF89BE68E3}"/>
                  </a:ext>
                </a:extLst>
              </p:cNvPr>
              <p:cNvSpPr/>
              <p:nvPr/>
            </p:nvSpPr>
            <p:spPr>
              <a:xfrm rot="5400000">
                <a:off x="909469" y="1063762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0" name="이등변 삼각형 39">
                <a:extLst>
                  <a:ext uri="{FF2B5EF4-FFF2-40B4-BE49-F238E27FC236}">
                    <a16:creationId xmlns:a16="http://schemas.microsoft.com/office/drawing/2014/main" id="{6372663A-2A45-7FA9-298D-87C91302DFA1}"/>
                  </a:ext>
                </a:extLst>
              </p:cNvPr>
              <p:cNvSpPr/>
              <p:nvPr/>
            </p:nvSpPr>
            <p:spPr>
              <a:xfrm rot="5400000">
                <a:off x="833167" y="1063763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  <p:sp>
            <p:nvSpPr>
              <p:cNvPr id="41" name="이등변 삼각형 40">
                <a:extLst>
                  <a:ext uri="{FF2B5EF4-FFF2-40B4-BE49-F238E27FC236}">
                    <a16:creationId xmlns:a16="http://schemas.microsoft.com/office/drawing/2014/main" id="{D75EC06F-2FBF-EBF4-86CC-7029862054AB}"/>
                  </a:ext>
                </a:extLst>
              </p:cNvPr>
              <p:cNvSpPr/>
              <p:nvPr/>
            </p:nvSpPr>
            <p:spPr>
              <a:xfrm rot="5400000">
                <a:off x="756866" y="1063764"/>
                <a:ext cx="72332" cy="51755"/>
              </a:xfrm>
              <a:prstGeom prst="triangle">
                <a:avLst/>
              </a:prstGeom>
              <a:solidFill>
                <a:srgbClr val="4472C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accent5">
                      <a:lumMod val="75000"/>
                    </a:schemeClr>
                  </a:solidFill>
                </a:endParaRPr>
              </a:p>
            </p:txBody>
          </p:sp>
        </p:grpSp>
      </p:grpSp>
      <p:graphicFrame>
        <p:nvGraphicFramePr>
          <p:cNvPr id="42" name="표 41">
            <a:extLst>
              <a:ext uri="{FF2B5EF4-FFF2-40B4-BE49-F238E27FC236}">
                <a16:creationId xmlns:a16="http://schemas.microsoft.com/office/drawing/2014/main" id="{0B2C0002-9F10-8FFE-617A-53D120873F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8191220"/>
              </p:ext>
            </p:extLst>
          </p:nvPr>
        </p:nvGraphicFramePr>
        <p:xfrm>
          <a:off x="372752" y="2653692"/>
          <a:ext cx="6121400" cy="52516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52688">
                  <a:extLst>
                    <a:ext uri="{9D8B030D-6E8A-4147-A177-3AD203B41FA5}">
                      <a16:colId xmlns:a16="http://schemas.microsoft.com/office/drawing/2014/main" val="972570336"/>
                    </a:ext>
                  </a:extLst>
                </a:gridCol>
                <a:gridCol w="3168712">
                  <a:extLst>
                    <a:ext uri="{9D8B030D-6E8A-4147-A177-3AD203B41FA5}">
                      <a16:colId xmlns:a16="http://schemas.microsoft.com/office/drawing/2014/main" val="3279237964"/>
                    </a:ext>
                  </a:extLst>
                </a:gridCol>
              </a:tblGrid>
              <a:tr h="117185">
                <a:tc gridSpan="2">
                  <a:txBody>
                    <a:bodyPr/>
                    <a:lstStyle/>
                    <a:p>
                      <a:pPr marL="0" algn="ctr" defTabSz="685800" rtl="0" eaLnBrk="1" fontAlgn="ctr" latinLnBrk="0" hangingPunct="1"/>
                      <a:r>
                        <a:rPr lang="en-US" sz="1400" kern="1200" spc="-30" dirty="0">
                          <a:ln>
                            <a:solidFill>
                              <a:schemeClr val="accent1">
                                <a:shade val="50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Bahnschrift" panose="020B0502040204020203" pitchFamily="34" charset="0"/>
                          <a:ea typeface="+mn-ea"/>
                          <a:cs typeface="+mn-cs"/>
                        </a:rPr>
                        <a:t>Product Information</a:t>
                      </a:r>
                    </a:p>
                  </a:txBody>
                  <a:tcPr marL="72000" marR="72000" marT="36000" marB="36000" anchor="ctr">
                    <a:lnL w="12700" cmpd="sng">
                      <a:noFill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1334630"/>
                  </a:ext>
                </a:extLst>
              </a:tr>
              <a:tr h="4966276">
                <a:tc>
                  <a:txBody>
                    <a:bodyPr/>
                    <a:lstStyle/>
                    <a:p>
                      <a:pPr algn="ctr" fontAlgn="ctr" latinLnBrk="0"/>
                      <a:endParaRPr lang="en-US" sz="1100" b="1" i="0" u="none" strike="noStrike" dirty="0">
                        <a:solidFill>
                          <a:schemeClr val="bg1">
                            <a:lumMod val="85000"/>
                          </a:schemeClr>
                        </a:solidFill>
                        <a:effectLst/>
                        <a:latin typeface="Bahnschrift" panose="020B0502040204020203" pitchFamily="34" charset="0"/>
                        <a:ea typeface="맑은 고딕" panose="020B0503020000020004" pitchFamily="50" charset="-127"/>
                      </a:endParaRPr>
                    </a:p>
                  </a:txBody>
                  <a:tcPr marL="72000" marR="72000" marT="36000" marB="3600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950" b="0" i="0" u="none" strike="noStrike" kern="1200" cap="none" spc="-10" normalizeH="0" baseline="0" noProof="0" dirty="0">
                        <a:ln>
                          <a:solidFill>
                            <a:srgbClr val="5B9BD5">
                              <a:shade val="50000"/>
                              <a:alpha val="0"/>
                            </a:srgb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effectLst/>
                        <a:uLnTx/>
                        <a:uFillTx/>
                        <a:latin typeface="Bahnschrift" panose="020B0502040204020203" pitchFamily="34" charset="0"/>
                        <a:ea typeface="+mn-ea"/>
                        <a:cs typeface="Calibri Light" panose="020F0302020204030204" pitchFamily="34" charset="0"/>
                      </a:endParaRPr>
                    </a:p>
                  </a:txBody>
                  <a:tcPr marL="108000" marR="72000" marT="36000" marB="3600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8406209"/>
                  </a:ext>
                </a:extLst>
              </a:tr>
            </a:tbl>
          </a:graphicData>
        </a:graphic>
      </p:graphicFrame>
      <p:grpSp>
        <p:nvGrpSpPr>
          <p:cNvPr id="43" name="그룹 42">
            <a:extLst>
              <a:ext uri="{FF2B5EF4-FFF2-40B4-BE49-F238E27FC236}">
                <a16:creationId xmlns:a16="http://schemas.microsoft.com/office/drawing/2014/main" id="{A13DF1BB-9432-3CAC-BD03-77FC8FCC4DB7}"/>
              </a:ext>
            </a:extLst>
          </p:cNvPr>
          <p:cNvGrpSpPr/>
          <p:nvPr/>
        </p:nvGrpSpPr>
        <p:grpSpPr>
          <a:xfrm>
            <a:off x="3410024" y="3001552"/>
            <a:ext cx="3075224" cy="763316"/>
            <a:chOff x="3410024" y="3001552"/>
            <a:chExt cx="3075224" cy="763316"/>
          </a:xfrm>
        </p:grpSpPr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8D862054-4D19-115A-0147-73CCEC4967DD}"/>
                </a:ext>
              </a:extLst>
            </p:cNvPr>
            <p:cNvSpPr txBox="1"/>
            <p:nvPr/>
          </p:nvSpPr>
          <p:spPr>
            <a:xfrm>
              <a:off x="3427040" y="3335135"/>
              <a:ext cx="3058208" cy="429733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/>
            <a:p>
              <a:pPr defTabSz="685800" fontAlgn="ctr" latinLnBrk="0">
                <a:lnSpc>
                  <a:spcPct val="98000"/>
                </a:lnSpc>
                <a:spcAft>
                  <a:spcPts val="100"/>
                </a:spcAft>
              </a:pPr>
              <a:r>
                <a:rPr lang="en-US" altLang="ko-KR" sz="950" spc="-1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Bahnschrift Light" panose="020B0502040204020203" pitchFamily="34" charset="0"/>
                  <a:cs typeface="Calibri Light" panose="020F0302020204030204" pitchFamily="34" charset="0"/>
                </a:rPr>
                <a:t>PV panel, </a:t>
              </a:r>
              <a:r>
                <a:rPr lang="en-US" altLang="ko-KR" sz="950" spc="-10" dirty="0" err="1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Bahnschrift Light" panose="020B0502040204020203" pitchFamily="34" charset="0"/>
                  <a:cs typeface="Calibri Light" panose="020F0302020204030204" pitchFamily="34" charset="0"/>
                </a:rPr>
                <a:t>Agrivoltaic</a:t>
              </a:r>
              <a:r>
                <a:rPr lang="en-US" altLang="ko-KR" sz="950" spc="-10" dirty="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Bahnschrift Light" panose="020B0502040204020203" pitchFamily="34" charset="0"/>
                  <a:cs typeface="Calibri Light" panose="020F0302020204030204" pitchFamily="34" charset="0"/>
                </a:rPr>
                <a:t>, ESS , Automatically generate monthly income, enable unmanned management, and replace agricultural income with solar power generation</a:t>
              </a:r>
              <a:endParaRPr lang="en-US" altLang="ko-KR" sz="950" spc="-20" dirty="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Bahnschrift Light" panose="020B0502040204020203" pitchFamily="34" charset="0"/>
                <a:cs typeface="Calibri Light" panose="020F0302020204030204" pitchFamily="34" charset="0"/>
              </a:endParaRPr>
            </a:p>
          </p:txBody>
        </p:sp>
        <p:grpSp>
          <p:nvGrpSpPr>
            <p:cNvPr id="45" name="그룹 44">
              <a:extLst>
                <a:ext uri="{FF2B5EF4-FFF2-40B4-BE49-F238E27FC236}">
                  <a16:creationId xmlns:a16="http://schemas.microsoft.com/office/drawing/2014/main" id="{6A2AD68E-ADA3-176C-B637-FDDD5A22BE88}"/>
                </a:ext>
              </a:extLst>
            </p:cNvPr>
            <p:cNvGrpSpPr/>
            <p:nvPr/>
          </p:nvGrpSpPr>
          <p:grpSpPr>
            <a:xfrm>
              <a:off x="3410024" y="3001552"/>
              <a:ext cx="1908756" cy="216000"/>
              <a:chOff x="3410024" y="2908078"/>
              <a:chExt cx="1908756" cy="216000"/>
            </a:xfrm>
          </p:grpSpPr>
          <p:sp>
            <p:nvSpPr>
              <p:cNvPr id="46" name="사각형: 둥근 모서리 1">
                <a:extLst>
                  <a:ext uri="{FF2B5EF4-FFF2-40B4-BE49-F238E27FC236}">
                    <a16:creationId xmlns:a16="http://schemas.microsoft.com/office/drawing/2014/main" id="{0D8A3523-6B81-84EA-608C-053A270F918B}"/>
                  </a:ext>
                </a:extLst>
              </p:cNvPr>
              <p:cNvSpPr/>
              <p:nvPr/>
            </p:nvSpPr>
            <p:spPr>
              <a:xfrm>
                <a:off x="3410024" y="2908078"/>
                <a:ext cx="1908756" cy="216000"/>
              </a:xfrm>
              <a:prstGeom prst="roundRect">
                <a:avLst/>
              </a:prstGeom>
              <a:solidFill>
                <a:srgbClr val="C9E2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685800" fontAlgn="ctr" latinLnBrk="0">
                  <a:lnSpc>
                    <a:spcPct val="90000"/>
                  </a:lnSpc>
                </a:pPr>
                <a:r>
                  <a:rPr lang="en-US" altLang="ko-KR" sz="12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Bahnschrift" panose="020B0502040204020203" pitchFamily="34" charset="0"/>
                    <a:cs typeface="Calibri" panose="020F0502020204030204" pitchFamily="34" charset="0"/>
                  </a:rPr>
                  <a:t>Product Description</a:t>
                </a:r>
              </a:p>
            </p:txBody>
          </p:sp>
          <p:grpSp>
            <p:nvGrpSpPr>
              <p:cNvPr id="47" name="그룹 46">
                <a:extLst>
                  <a:ext uri="{FF2B5EF4-FFF2-40B4-BE49-F238E27FC236}">
                    <a16:creationId xmlns:a16="http://schemas.microsoft.com/office/drawing/2014/main" id="{9A888742-2BD2-00D5-70F7-797DBEF604D5}"/>
                  </a:ext>
                </a:extLst>
              </p:cNvPr>
              <p:cNvGrpSpPr/>
              <p:nvPr/>
            </p:nvGrpSpPr>
            <p:grpSpPr>
              <a:xfrm>
                <a:off x="5080000" y="2986325"/>
                <a:ext cx="168118" cy="59506"/>
                <a:chOff x="767154" y="1053474"/>
                <a:chExt cx="204358" cy="72334"/>
              </a:xfrm>
            </p:grpSpPr>
            <p:sp>
              <p:nvSpPr>
                <p:cNvPr id="48" name="이등변 삼각형 47">
                  <a:extLst>
                    <a:ext uri="{FF2B5EF4-FFF2-40B4-BE49-F238E27FC236}">
                      <a16:creationId xmlns:a16="http://schemas.microsoft.com/office/drawing/2014/main" id="{F9799991-4687-591A-9E49-60052006096A}"/>
                    </a:ext>
                  </a:extLst>
                </p:cNvPr>
                <p:cNvSpPr/>
                <p:nvPr/>
              </p:nvSpPr>
              <p:spPr>
                <a:xfrm rot="5400000">
                  <a:off x="909469" y="1063762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49" name="이등변 삼각형 48">
                  <a:extLst>
                    <a:ext uri="{FF2B5EF4-FFF2-40B4-BE49-F238E27FC236}">
                      <a16:creationId xmlns:a16="http://schemas.microsoft.com/office/drawing/2014/main" id="{AB0DAFC2-294A-432A-8E62-128DC95AFE09}"/>
                    </a:ext>
                  </a:extLst>
                </p:cNvPr>
                <p:cNvSpPr/>
                <p:nvPr/>
              </p:nvSpPr>
              <p:spPr>
                <a:xfrm rot="5400000">
                  <a:off x="833167" y="1063763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50" name="이등변 삼각형 49">
                  <a:extLst>
                    <a:ext uri="{FF2B5EF4-FFF2-40B4-BE49-F238E27FC236}">
                      <a16:creationId xmlns:a16="http://schemas.microsoft.com/office/drawing/2014/main" id="{33FAD495-19E0-6B2B-9B14-D4416DDA6C7D}"/>
                    </a:ext>
                  </a:extLst>
                </p:cNvPr>
                <p:cNvSpPr/>
                <p:nvPr/>
              </p:nvSpPr>
              <p:spPr>
                <a:xfrm rot="5400000">
                  <a:off x="756866" y="1063764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</p:grpSp>
        </p:grpSp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id="{A99F1414-C219-D4BC-B4F1-9EF340DC9C8F}"/>
              </a:ext>
            </a:extLst>
          </p:cNvPr>
          <p:cNvGrpSpPr/>
          <p:nvPr/>
        </p:nvGrpSpPr>
        <p:grpSpPr>
          <a:xfrm>
            <a:off x="3321050" y="3867517"/>
            <a:ext cx="3168650" cy="324744"/>
            <a:chOff x="3321050" y="3497750"/>
            <a:chExt cx="3168650" cy="324744"/>
          </a:xfrm>
        </p:grpSpPr>
        <p:grpSp>
          <p:nvGrpSpPr>
            <p:cNvPr id="52" name="그룹 51">
              <a:extLst>
                <a:ext uri="{FF2B5EF4-FFF2-40B4-BE49-F238E27FC236}">
                  <a16:creationId xmlns:a16="http://schemas.microsoft.com/office/drawing/2014/main" id="{3275C6BD-239C-5BEF-7202-06A4CC746A38}"/>
                </a:ext>
              </a:extLst>
            </p:cNvPr>
            <p:cNvGrpSpPr/>
            <p:nvPr/>
          </p:nvGrpSpPr>
          <p:grpSpPr>
            <a:xfrm>
              <a:off x="3321050" y="3497750"/>
              <a:ext cx="3168650" cy="324744"/>
              <a:chOff x="3321050" y="3721241"/>
              <a:chExt cx="3168650" cy="324744"/>
            </a:xfrm>
          </p:grpSpPr>
          <p:cxnSp>
            <p:nvCxnSpPr>
              <p:cNvPr id="66" name="직선 연결선 65">
                <a:extLst>
                  <a:ext uri="{FF2B5EF4-FFF2-40B4-BE49-F238E27FC236}">
                    <a16:creationId xmlns:a16="http://schemas.microsoft.com/office/drawing/2014/main" id="{2DC3DA32-346C-0855-6037-27A95EA27FD3}"/>
                  </a:ext>
                </a:extLst>
              </p:cNvPr>
              <p:cNvCxnSpPr/>
              <p:nvPr/>
            </p:nvCxnSpPr>
            <p:spPr>
              <a:xfrm>
                <a:off x="3321050" y="3721241"/>
                <a:ext cx="316865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직선 연결선 66">
                <a:extLst>
                  <a:ext uri="{FF2B5EF4-FFF2-40B4-BE49-F238E27FC236}">
                    <a16:creationId xmlns:a16="http://schemas.microsoft.com/office/drawing/2014/main" id="{18717D4F-90A3-9D33-6AD0-BA983E5C4618}"/>
                  </a:ext>
                </a:extLst>
              </p:cNvPr>
              <p:cNvCxnSpPr/>
              <p:nvPr/>
            </p:nvCxnSpPr>
            <p:spPr>
              <a:xfrm>
                <a:off x="3321050" y="4045985"/>
                <a:ext cx="3168650" cy="0"/>
              </a:xfrm>
              <a:prstGeom prst="line">
                <a:avLst/>
              </a:prstGeom>
              <a:ln>
                <a:solidFill>
                  <a:schemeClr val="bg1">
                    <a:lumMod val="75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그룹 52">
              <a:extLst>
                <a:ext uri="{FF2B5EF4-FFF2-40B4-BE49-F238E27FC236}">
                  <a16:creationId xmlns:a16="http://schemas.microsoft.com/office/drawing/2014/main" id="{9ED6A267-AB9F-EEBC-CE0E-1D3688177008}"/>
                </a:ext>
              </a:extLst>
            </p:cNvPr>
            <p:cNvGrpSpPr/>
            <p:nvPr/>
          </p:nvGrpSpPr>
          <p:grpSpPr>
            <a:xfrm>
              <a:off x="3410024" y="3552122"/>
              <a:ext cx="2061469" cy="216000"/>
              <a:chOff x="3410024" y="3510651"/>
              <a:chExt cx="2061469" cy="216000"/>
            </a:xfrm>
          </p:grpSpPr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50A32BF6-E191-8AFD-0DFA-F36EF69EC133}"/>
                  </a:ext>
                </a:extLst>
              </p:cNvPr>
              <p:cNvSpPr txBox="1"/>
              <p:nvPr/>
            </p:nvSpPr>
            <p:spPr>
              <a:xfrm>
                <a:off x="5471428" y="3534013"/>
                <a:ext cx="65" cy="169277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spAutoFit/>
              </a:bodyPr>
              <a:lstStyle/>
              <a:p>
                <a:pPr defTabSz="685800" fontAlgn="ctr" latinLnBrk="0"/>
                <a:endParaRPr lang="en-US" altLang="ko-KR" sz="110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grpSp>
            <p:nvGrpSpPr>
              <p:cNvPr id="55" name="그룹 54">
                <a:extLst>
                  <a:ext uri="{FF2B5EF4-FFF2-40B4-BE49-F238E27FC236}">
                    <a16:creationId xmlns:a16="http://schemas.microsoft.com/office/drawing/2014/main" id="{DD4B4363-A219-949D-00CC-28E0998AB5CE}"/>
                  </a:ext>
                </a:extLst>
              </p:cNvPr>
              <p:cNvGrpSpPr/>
              <p:nvPr/>
            </p:nvGrpSpPr>
            <p:grpSpPr>
              <a:xfrm>
                <a:off x="3410024" y="3510651"/>
                <a:ext cx="1908756" cy="216000"/>
                <a:chOff x="3410024" y="3510651"/>
                <a:chExt cx="1908756" cy="216000"/>
              </a:xfrm>
            </p:grpSpPr>
            <p:grpSp>
              <p:nvGrpSpPr>
                <p:cNvPr id="56" name="그룹 55">
                  <a:extLst>
                    <a:ext uri="{FF2B5EF4-FFF2-40B4-BE49-F238E27FC236}">
                      <a16:creationId xmlns:a16="http://schemas.microsoft.com/office/drawing/2014/main" id="{F92F6022-68CB-D2E0-0587-B33AD189ACE6}"/>
                    </a:ext>
                  </a:extLst>
                </p:cNvPr>
                <p:cNvGrpSpPr/>
                <p:nvPr/>
              </p:nvGrpSpPr>
              <p:grpSpPr>
                <a:xfrm>
                  <a:off x="5080000" y="3589929"/>
                  <a:ext cx="168118" cy="59506"/>
                  <a:chOff x="767154" y="1053474"/>
                  <a:chExt cx="204358" cy="72334"/>
                </a:xfrm>
              </p:grpSpPr>
              <p:sp>
                <p:nvSpPr>
                  <p:cNvPr id="63" name="이등변 삼각형 62">
                    <a:extLst>
                      <a:ext uri="{FF2B5EF4-FFF2-40B4-BE49-F238E27FC236}">
                        <a16:creationId xmlns:a16="http://schemas.microsoft.com/office/drawing/2014/main" id="{AF44005D-9C83-7489-F4E3-1DC35B57DB78}"/>
                      </a:ext>
                    </a:extLst>
                  </p:cNvPr>
                  <p:cNvSpPr/>
                  <p:nvPr/>
                </p:nvSpPr>
                <p:spPr>
                  <a:xfrm rot="5400000">
                    <a:off x="909469" y="1063762"/>
                    <a:ext cx="72332" cy="51755"/>
                  </a:xfrm>
                  <a:prstGeom prst="triangl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4" name="이등변 삼각형 63">
                    <a:extLst>
                      <a:ext uri="{FF2B5EF4-FFF2-40B4-BE49-F238E27FC236}">
                        <a16:creationId xmlns:a16="http://schemas.microsoft.com/office/drawing/2014/main" id="{C9185B46-7EF4-19A0-84CD-0CE66C79D20B}"/>
                      </a:ext>
                    </a:extLst>
                  </p:cNvPr>
                  <p:cNvSpPr/>
                  <p:nvPr/>
                </p:nvSpPr>
                <p:spPr>
                  <a:xfrm rot="5400000">
                    <a:off x="833167" y="1063763"/>
                    <a:ext cx="72332" cy="51755"/>
                  </a:xfrm>
                  <a:prstGeom prst="triangl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65" name="이등변 삼각형 64">
                    <a:extLst>
                      <a:ext uri="{FF2B5EF4-FFF2-40B4-BE49-F238E27FC236}">
                        <a16:creationId xmlns:a16="http://schemas.microsoft.com/office/drawing/2014/main" id="{B6465A5B-C859-4FDB-E0DE-9DF20227EF0E}"/>
                      </a:ext>
                    </a:extLst>
                  </p:cNvPr>
                  <p:cNvSpPr/>
                  <p:nvPr/>
                </p:nvSpPr>
                <p:spPr>
                  <a:xfrm rot="5400000">
                    <a:off x="756866" y="1063764"/>
                    <a:ext cx="72332" cy="51755"/>
                  </a:xfrm>
                  <a:prstGeom prst="triangle">
                    <a:avLst/>
                  </a:prstGeom>
                  <a:solidFill>
                    <a:schemeClr val="bg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  <p:grpSp>
              <p:nvGrpSpPr>
                <p:cNvPr id="57" name="그룹 56">
                  <a:extLst>
                    <a:ext uri="{FF2B5EF4-FFF2-40B4-BE49-F238E27FC236}">
                      <a16:creationId xmlns:a16="http://schemas.microsoft.com/office/drawing/2014/main" id="{899F768F-29A2-3F42-11CC-40F8FF76C944}"/>
                    </a:ext>
                  </a:extLst>
                </p:cNvPr>
                <p:cNvGrpSpPr/>
                <p:nvPr/>
              </p:nvGrpSpPr>
              <p:grpSpPr>
                <a:xfrm>
                  <a:off x="3410024" y="3510651"/>
                  <a:ext cx="1908756" cy="216000"/>
                  <a:chOff x="3410024" y="2908078"/>
                  <a:chExt cx="1908756" cy="216000"/>
                </a:xfrm>
              </p:grpSpPr>
              <p:sp>
                <p:nvSpPr>
                  <p:cNvPr id="58" name="사각형: 둥근 모서리 1">
                    <a:extLst>
                      <a:ext uri="{FF2B5EF4-FFF2-40B4-BE49-F238E27FC236}">
                        <a16:creationId xmlns:a16="http://schemas.microsoft.com/office/drawing/2014/main" id="{0B667898-EE56-2588-2A44-5FE4D680A464}"/>
                      </a:ext>
                    </a:extLst>
                  </p:cNvPr>
                  <p:cNvSpPr/>
                  <p:nvPr/>
                </p:nvSpPr>
                <p:spPr>
                  <a:xfrm>
                    <a:off x="3410024" y="2908078"/>
                    <a:ext cx="1908756" cy="216000"/>
                  </a:xfrm>
                  <a:prstGeom prst="roundRect">
                    <a:avLst/>
                  </a:prstGeom>
                  <a:solidFill>
                    <a:srgbClr val="C9E2FF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defTabSz="685800" fontAlgn="ctr" latinLnBrk="0">
                      <a:lnSpc>
                        <a:spcPct val="90000"/>
                      </a:lnSpc>
                    </a:pPr>
                    <a:r>
                      <a:rPr lang="en-US" altLang="ko-KR" sz="1200" dirty="0">
                        <a:ln>
                          <a:solidFill>
                            <a:schemeClr val="accent1">
                              <a:shade val="50000"/>
                              <a:alpha val="0"/>
                            </a:schemeClr>
                          </a:solidFill>
                        </a:ln>
                        <a:solidFill>
                          <a:schemeClr val="accent5">
                            <a:lumMod val="75000"/>
                          </a:schemeClr>
                        </a:solidFill>
                        <a:latin typeface="Bahnschrift" panose="020B0502040204020203" pitchFamily="34" charset="0"/>
                        <a:cs typeface="Calibri" panose="020F0502020204030204" pitchFamily="34" charset="0"/>
                      </a:rPr>
                      <a:t>HS Code (6 digits)</a:t>
                    </a:r>
                  </a:p>
                </p:txBody>
              </p:sp>
              <p:grpSp>
                <p:nvGrpSpPr>
                  <p:cNvPr id="59" name="그룹 58">
                    <a:extLst>
                      <a:ext uri="{FF2B5EF4-FFF2-40B4-BE49-F238E27FC236}">
                        <a16:creationId xmlns:a16="http://schemas.microsoft.com/office/drawing/2014/main" id="{A781BEDF-B8A3-E2B2-CBD2-BCC02A4D9552}"/>
                      </a:ext>
                    </a:extLst>
                  </p:cNvPr>
                  <p:cNvGrpSpPr/>
                  <p:nvPr/>
                </p:nvGrpSpPr>
                <p:grpSpPr>
                  <a:xfrm>
                    <a:off x="5080000" y="2986325"/>
                    <a:ext cx="168118" cy="59506"/>
                    <a:chOff x="767154" y="1053474"/>
                    <a:chExt cx="204358" cy="72334"/>
                  </a:xfrm>
                </p:grpSpPr>
                <p:sp>
                  <p:nvSpPr>
                    <p:cNvPr id="60" name="이등변 삼각형 59">
                      <a:extLst>
                        <a:ext uri="{FF2B5EF4-FFF2-40B4-BE49-F238E27FC236}">
                          <a16:creationId xmlns:a16="http://schemas.microsoft.com/office/drawing/2014/main" id="{A6591F5D-0971-9E7B-8FA2-808C3DD1EBA0}"/>
                        </a:ext>
                      </a:extLst>
                    </p:cNvPr>
                    <p:cNvSpPr/>
                    <p:nvPr/>
                  </p:nvSpPr>
                  <p:spPr>
                    <a:xfrm rot="5400000">
                      <a:off x="909469" y="1063762"/>
                      <a:ext cx="72332" cy="51755"/>
                    </a:xfrm>
                    <a:prstGeom prst="triangle">
                      <a:avLst/>
                    </a:prstGeom>
                    <a:solidFill>
                      <a:srgbClr val="4472C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61" name="이등변 삼각형 60">
                      <a:extLst>
                        <a:ext uri="{FF2B5EF4-FFF2-40B4-BE49-F238E27FC236}">
                          <a16:creationId xmlns:a16="http://schemas.microsoft.com/office/drawing/2014/main" id="{9A89823C-9649-F385-A237-548AC9F0A8E4}"/>
                        </a:ext>
                      </a:extLst>
                    </p:cNvPr>
                    <p:cNvSpPr/>
                    <p:nvPr/>
                  </p:nvSpPr>
                  <p:spPr>
                    <a:xfrm rot="5400000">
                      <a:off x="833167" y="1063763"/>
                      <a:ext cx="72332" cy="51755"/>
                    </a:xfrm>
                    <a:prstGeom prst="triangle">
                      <a:avLst/>
                    </a:prstGeom>
                    <a:solidFill>
                      <a:srgbClr val="4472C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62" name="이등변 삼각형 61">
                      <a:extLst>
                        <a:ext uri="{FF2B5EF4-FFF2-40B4-BE49-F238E27FC236}">
                          <a16:creationId xmlns:a16="http://schemas.microsoft.com/office/drawing/2014/main" id="{9599817D-5FDD-16CF-80B5-26890BEC20B2}"/>
                        </a:ext>
                      </a:extLst>
                    </p:cNvPr>
                    <p:cNvSpPr/>
                    <p:nvPr/>
                  </p:nvSpPr>
                  <p:spPr>
                    <a:xfrm rot="5400000">
                      <a:off x="756866" y="1063764"/>
                      <a:ext cx="72332" cy="51755"/>
                    </a:xfrm>
                    <a:prstGeom prst="triangle">
                      <a:avLst/>
                    </a:prstGeom>
                    <a:solidFill>
                      <a:srgbClr val="4472C4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>
                        <a:solidFill>
                          <a:schemeClr val="accent5">
                            <a:lumMod val="75000"/>
                          </a:schemeClr>
                        </a:solidFill>
                      </a:endParaRPr>
                    </a:p>
                  </p:txBody>
                </p:sp>
              </p:grpSp>
            </p:grpSp>
          </p:grpSp>
        </p:grpSp>
      </p:grpSp>
      <p:grpSp>
        <p:nvGrpSpPr>
          <p:cNvPr id="68" name="그룹 67">
            <a:extLst>
              <a:ext uri="{FF2B5EF4-FFF2-40B4-BE49-F238E27FC236}">
                <a16:creationId xmlns:a16="http://schemas.microsoft.com/office/drawing/2014/main" id="{65E78BBB-B6F9-7A66-4738-E66783264A01}"/>
              </a:ext>
            </a:extLst>
          </p:cNvPr>
          <p:cNvGrpSpPr/>
          <p:nvPr/>
        </p:nvGrpSpPr>
        <p:grpSpPr>
          <a:xfrm>
            <a:off x="3410024" y="4268247"/>
            <a:ext cx="3007308" cy="1188809"/>
            <a:chOff x="3410024" y="3852016"/>
            <a:chExt cx="3007308" cy="1188809"/>
          </a:xfrm>
        </p:grpSpPr>
        <p:grpSp>
          <p:nvGrpSpPr>
            <p:cNvPr id="69" name="그룹 68">
              <a:extLst>
                <a:ext uri="{FF2B5EF4-FFF2-40B4-BE49-F238E27FC236}">
                  <a16:creationId xmlns:a16="http://schemas.microsoft.com/office/drawing/2014/main" id="{7F701366-E59F-0A2D-460F-E6D32B390CEC}"/>
                </a:ext>
              </a:extLst>
            </p:cNvPr>
            <p:cNvGrpSpPr/>
            <p:nvPr/>
          </p:nvGrpSpPr>
          <p:grpSpPr>
            <a:xfrm>
              <a:off x="3410024" y="3852016"/>
              <a:ext cx="1908756" cy="216000"/>
              <a:chOff x="3410024" y="2908078"/>
              <a:chExt cx="1908756" cy="216000"/>
            </a:xfrm>
          </p:grpSpPr>
          <p:sp>
            <p:nvSpPr>
              <p:cNvPr id="71" name="사각형: 둥근 모서리 1">
                <a:extLst>
                  <a:ext uri="{FF2B5EF4-FFF2-40B4-BE49-F238E27FC236}">
                    <a16:creationId xmlns:a16="http://schemas.microsoft.com/office/drawing/2014/main" id="{87DA56ED-ACB2-4BFB-6CA5-BE00F114DDE7}"/>
                  </a:ext>
                </a:extLst>
              </p:cNvPr>
              <p:cNvSpPr/>
              <p:nvPr/>
            </p:nvSpPr>
            <p:spPr>
              <a:xfrm>
                <a:off x="3410024" y="2908078"/>
                <a:ext cx="1908756" cy="216000"/>
              </a:xfrm>
              <a:prstGeom prst="roundRect">
                <a:avLst/>
              </a:prstGeom>
              <a:solidFill>
                <a:srgbClr val="C9E2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defTabSz="685800" fontAlgn="ctr" latinLnBrk="0">
                  <a:lnSpc>
                    <a:spcPct val="90000"/>
                  </a:lnSpc>
                </a:pPr>
                <a:r>
                  <a:rPr lang="en-US" altLang="ko-KR" sz="1200" dirty="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accent5">
                        <a:lumMod val="75000"/>
                      </a:schemeClr>
                    </a:solidFill>
                    <a:latin typeface="Bahnschrift" panose="020B0502040204020203" pitchFamily="34" charset="0"/>
                    <a:cs typeface="Calibri" panose="020F0502020204030204" pitchFamily="34" charset="0"/>
                  </a:rPr>
                  <a:t>Features</a:t>
                </a:r>
              </a:p>
            </p:txBody>
          </p:sp>
          <p:grpSp>
            <p:nvGrpSpPr>
              <p:cNvPr id="72" name="그룹 71">
                <a:extLst>
                  <a:ext uri="{FF2B5EF4-FFF2-40B4-BE49-F238E27FC236}">
                    <a16:creationId xmlns:a16="http://schemas.microsoft.com/office/drawing/2014/main" id="{860134DC-454C-3CBA-8F21-5AE3FEF2298A}"/>
                  </a:ext>
                </a:extLst>
              </p:cNvPr>
              <p:cNvGrpSpPr/>
              <p:nvPr/>
            </p:nvGrpSpPr>
            <p:grpSpPr>
              <a:xfrm>
                <a:off x="5080000" y="2986325"/>
                <a:ext cx="168118" cy="59506"/>
                <a:chOff x="767154" y="1053474"/>
                <a:chExt cx="204358" cy="72334"/>
              </a:xfrm>
            </p:grpSpPr>
            <p:sp>
              <p:nvSpPr>
                <p:cNvPr id="73" name="이등변 삼각형 72">
                  <a:extLst>
                    <a:ext uri="{FF2B5EF4-FFF2-40B4-BE49-F238E27FC236}">
                      <a16:creationId xmlns:a16="http://schemas.microsoft.com/office/drawing/2014/main" id="{37A3046C-4533-548D-B23A-548271F2A5AF}"/>
                    </a:ext>
                  </a:extLst>
                </p:cNvPr>
                <p:cNvSpPr/>
                <p:nvPr/>
              </p:nvSpPr>
              <p:spPr>
                <a:xfrm rot="5400000">
                  <a:off x="909469" y="1063762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74" name="이등변 삼각형 73">
                  <a:extLst>
                    <a:ext uri="{FF2B5EF4-FFF2-40B4-BE49-F238E27FC236}">
                      <a16:creationId xmlns:a16="http://schemas.microsoft.com/office/drawing/2014/main" id="{3EFC2B9B-F659-35B9-A78F-CEB1AEB012CE}"/>
                    </a:ext>
                  </a:extLst>
                </p:cNvPr>
                <p:cNvSpPr/>
                <p:nvPr/>
              </p:nvSpPr>
              <p:spPr>
                <a:xfrm rot="5400000">
                  <a:off x="833167" y="1063763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75" name="이등변 삼각형 74">
                  <a:extLst>
                    <a:ext uri="{FF2B5EF4-FFF2-40B4-BE49-F238E27FC236}">
                      <a16:creationId xmlns:a16="http://schemas.microsoft.com/office/drawing/2014/main" id="{205EB2F8-F871-7FC7-F49A-30C16A18C6BB}"/>
                    </a:ext>
                  </a:extLst>
                </p:cNvPr>
                <p:cNvSpPr/>
                <p:nvPr/>
              </p:nvSpPr>
              <p:spPr>
                <a:xfrm rot="5400000">
                  <a:off x="756866" y="1063764"/>
                  <a:ext cx="72332" cy="51755"/>
                </a:xfrm>
                <a:prstGeom prst="triangle">
                  <a:avLst/>
                </a:prstGeom>
                <a:solidFill>
                  <a:srgbClr val="4472C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>
                    <a:solidFill>
                      <a:schemeClr val="accent5">
                        <a:lumMod val="75000"/>
                      </a:schemeClr>
                    </a:solidFill>
                  </a:endParaRPr>
                </a:p>
              </p:txBody>
            </p:sp>
          </p:grpSp>
        </p:grp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id="{052F7A68-F521-7482-89C6-E232FF459E95}"/>
                </a:ext>
              </a:extLst>
            </p:cNvPr>
            <p:cNvSpPr txBox="1"/>
            <p:nvPr/>
          </p:nvSpPr>
          <p:spPr>
            <a:xfrm>
              <a:off x="3427040" y="4286003"/>
              <a:ext cx="2990292" cy="754822"/>
            </a:xfrm>
            <a:prstGeom prst="rect">
              <a:avLst/>
            </a:prstGeom>
            <a:noFill/>
          </p:spPr>
          <p:txBody>
            <a:bodyPr wrap="square" lIns="0" tIns="0" rIns="0" bIns="0">
              <a:spAutoFit/>
            </a:bodyPr>
            <a:lstStyle>
              <a:defPPr>
                <a:defRPr lang="ko-KR"/>
              </a:defPPr>
              <a:lvl1pPr lvl="0" defTabSz="685800" fontAlgn="ctr" latinLnBrk="0">
                <a:defRPr sz="1100" b="1" spc="-10">
                  <a:ln>
                    <a:solidFill>
                      <a:srgbClr val="5B9BD5">
                        <a:shade val="50000"/>
                        <a:alpha val="0"/>
                      </a:srgbClr>
                    </a:solidFill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latin typeface="Bahnschrift Light" panose="020B0502040204020203" pitchFamily="34" charset="0"/>
                  <a:cs typeface="Calibri" panose="020F0502020204030204" pitchFamily="34" charset="0"/>
                </a:defRPr>
              </a:lvl1pPr>
            </a:lstStyle>
            <a:p>
              <a:pPr>
                <a:lnSpc>
                  <a:spcPct val="98000"/>
                </a:lnSpc>
                <a:spcBef>
                  <a:spcPts val="200"/>
                </a:spcBef>
                <a:spcAft>
                  <a:spcPts val="100"/>
                </a:spcAft>
              </a:pPr>
              <a:r>
                <a:rPr lang="en-US" altLang="ko-KR" sz="1000" dirty="0"/>
                <a:t>As a partner of the solar power generation business, Hyundai Solar Tech is committed to developing excellent environmental energy technology and becoming a leader in green growth and renewable energy</a:t>
              </a:r>
              <a:endParaRPr lang="en-US" altLang="ko-KR" sz="950" b="0" spc="-30" dirty="0">
                <a:solidFill>
                  <a:prstClr val="black">
                    <a:lumMod val="65000"/>
                    <a:lumOff val="35000"/>
                  </a:prstClr>
                </a:solidFill>
                <a:cs typeface="Calibri Light" panose="020F0302020204030204" pitchFamily="34" charset="0"/>
              </a:endParaRPr>
            </a:p>
          </p:txBody>
        </p:sp>
      </p:grpSp>
      <p:pic>
        <p:nvPicPr>
          <p:cNvPr id="76" name="그림 7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660" y="3440832"/>
            <a:ext cx="2661318" cy="1926138"/>
          </a:xfrm>
          <a:prstGeom prst="rect">
            <a:avLst/>
          </a:prstGeom>
        </p:spPr>
      </p:pic>
      <p:pic>
        <p:nvPicPr>
          <p:cNvPr id="78" name="그림 7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8661" y="5343876"/>
            <a:ext cx="2661318" cy="1949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2073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용자 지정 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3A3838"/>
      </a:hlink>
      <a:folHlink>
        <a:srgbClr val="3A3838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1500</TotalTime>
  <Words>233</Words>
  <Application>Microsoft Office PowerPoint</Application>
  <PresentationFormat>A4 용지(210x297mm)</PresentationFormat>
  <Paragraphs>45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맑은 고딕</vt:lpstr>
      <vt:lpstr>Arial</vt:lpstr>
      <vt:lpstr>Bahnschrift</vt:lpstr>
      <vt:lpstr>Bahnschrift Light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KBG</dc:creator>
  <cp:lastModifiedBy>김하늘</cp:lastModifiedBy>
  <cp:revision>327</cp:revision>
  <dcterms:created xsi:type="dcterms:W3CDTF">2022-07-05T10:37:50Z</dcterms:created>
  <dcterms:modified xsi:type="dcterms:W3CDTF">2026-05-20T11:57:56Z</dcterms:modified>
</cp:coreProperties>
</file>